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2"/>
  </p:notesMasterIdLst>
  <p:sldIdLst>
    <p:sldId id="258" r:id="rId5"/>
    <p:sldId id="2145706075" r:id="rId6"/>
    <p:sldId id="2145706132" r:id="rId7"/>
    <p:sldId id="2145706039" r:id="rId8"/>
    <p:sldId id="2145706053" r:id="rId9"/>
    <p:sldId id="2145706169" r:id="rId10"/>
    <p:sldId id="2145706061" r:id="rId11"/>
    <p:sldId id="2145706183" r:id="rId12"/>
    <p:sldId id="2145706178" r:id="rId13"/>
    <p:sldId id="4651" r:id="rId14"/>
    <p:sldId id="2145706185" r:id="rId15"/>
    <p:sldId id="2145706186" r:id="rId16"/>
    <p:sldId id="458" r:id="rId17"/>
    <p:sldId id="1377" r:id="rId18"/>
    <p:sldId id="1364" r:id="rId19"/>
    <p:sldId id="2145706174" r:id="rId20"/>
    <p:sldId id="21457060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ing Group Overview and Recommendations" id="{AEDDE72E-A9EB-4BCE-9932-DC2DB3CD0B31}">
          <p14:sldIdLst>
            <p14:sldId id="258"/>
            <p14:sldId id="2145706075"/>
            <p14:sldId id="2145706132"/>
            <p14:sldId id="2145706039"/>
            <p14:sldId id="2145706053"/>
            <p14:sldId id="2145706169"/>
            <p14:sldId id="2145706061"/>
            <p14:sldId id="2145706183"/>
            <p14:sldId id="2145706178"/>
            <p14:sldId id="4651"/>
            <p14:sldId id="2145706185"/>
            <p14:sldId id="2145706186"/>
            <p14:sldId id="458"/>
            <p14:sldId id="1377"/>
            <p14:sldId id="1364"/>
            <p14:sldId id="2145706174"/>
            <p14:sldId id="21457060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CB8C70-BC42-A50C-45D4-AB4441837774}" name="Kabeth, Daniela (NIH/NICHD) [C]" initials="" userId="S::kabethdr@nih.gov::5532e390-fe86-4e23-ae88-ccfc327371fa" providerId="AD"/>
  <p188:author id="{111041B2-3959-A980-F51A-7554646E6DC1}" name="Gindhart, Joe (NIH/NICHD) [E]" initials="G[" userId="S::gindhartjg@nih.gov::ea529dec-1481-4ba3-b9d2-53b0b1e9c1e6" providerId="AD"/>
  <p188:author id="{185F65B8-4620-3C9C-78FD-C2D9652B1EFF}" name="Cruz, Theresa (NIH/NICHD) [E]" initials="C[" userId="S::cruzth@nih.gov::1fdeae23-fb96-4fae-b3e1-e5eec25bb51f" providerId="AD"/>
  <p188:author id="{C66634BB-053F-39A2-D3DC-481F01C19ADB}" name="Dekle, Laura (NIH/NICHD) [C]" initials="DL([" userId="S::deklele@nih.gov::d7c961ec-e8ac-4717-bd44-d8a5c99505c2" providerId="AD"/>
  <p188:author id="{74E7C5CA-A688-DD14-D201-47687C07BD72}" name="De Castro, Vicki (NIH/NICHD) [C]" initials="DCV([" userId="S::decastrovg@nih.gov::ac50a642-7350-4140-8db5-39b431b596a5" providerId="AD"/>
  <p188:author id="{83C5AEDA-287C-E0BD-16A4-227FE6F66457}" name="October, Tessie (NIH/NICHD) [E]" initials="O[" userId="S::octobertw@nih.gov::6e634b51-8695-4652-9514-61bff7abae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776"/>
    <a:srgbClr val="1E66A5"/>
    <a:srgbClr val="04355A"/>
    <a:srgbClr val="803A0A"/>
    <a:srgbClr val="2B5F3A"/>
    <a:srgbClr val="F5EBE5"/>
    <a:srgbClr val="843C0C"/>
    <a:srgbClr val="EBF1E7"/>
    <a:srgbClr val="285C38"/>
    <a:srgbClr val="5C9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51" d="100"/>
          <a:sy n="51" d="100"/>
        </p:scale>
        <p:origin x="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Castro, Vicki (NIH/NICHD) [C]" userId="ac50a642-7350-4140-8db5-39b431b596a5" providerId="ADAL" clId="{35B58195-1555-47B0-A6CB-C897DCBE76DE}"/>
    <pc:docChg chg="modSld">
      <pc:chgData name="De Castro, Vicki (NIH/NICHD) [C]" userId="ac50a642-7350-4140-8db5-39b431b596a5" providerId="ADAL" clId="{35B58195-1555-47B0-A6CB-C897DCBE76DE}" dt="2024-05-23T20:01:13.187" v="0" actId="207"/>
      <pc:docMkLst>
        <pc:docMk/>
      </pc:docMkLst>
      <pc:sldChg chg="modSp mod">
        <pc:chgData name="De Castro, Vicki (NIH/NICHD) [C]" userId="ac50a642-7350-4140-8db5-39b431b596a5" providerId="ADAL" clId="{35B58195-1555-47B0-A6CB-C897DCBE76DE}" dt="2024-05-23T20:01:13.187" v="0" actId="207"/>
        <pc:sldMkLst>
          <pc:docMk/>
          <pc:sldMk cId="3870336271" sldId="2145706061"/>
        </pc:sldMkLst>
        <pc:picChg chg="mod">
          <ac:chgData name="De Castro, Vicki (NIH/NICHD) [C]" userId="ac50a642-7350-4140-8db5-39b431b596a5" providerId="ADAL" clId="{35B58195-1555-47B0-A6CB-C897DCBE76DE}" dt="2024-05-23T20:01:13.187" v="0" actId="207"/>
          <ac:picMkLst>
            <pc:docMk/>
            <pc:sldMk cId="3870336271" sldId="2145706061"/>
            <ac:picMk id="19" creationId="{86B2629B-ACB4-2BDE-8850-0F277A18796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ih.sharepoint.com/sites/NICHD-ExtramuralStaff-TrainingWorkgroup/Shared%20Documents/Co-chairs%20Training%20Strategic%20Planning%20Group/Implementation%20WG/RFI/Analysis/DER%20DEA%20RFI%20Analysis%20Template_0415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4C0000"/>
              </a:solidFill>
              <a:ln w="19050">
                <a:solidFill>
                  <a:schemeClr val="tx1"/>
                </a:solidFill>
              </a:ln>
              <a:effectLst/>
            </c:spPr>
            <c:extLst>
              <c:ext xmlns:c16="http://schemas.microsoft.com/office/drawing/2014/chart" uri="{C3380CC4-5D6E-409C-BE32-E72D297353CC}">
                <c16:uniqueId val="{00000001-90AE-4F62-98B8-4F31D1A253FB}"/>
              </c:ext>
            </c:extLst>
          </c:dPt>
          <c:dPt>
            <c:idx val="1"/>
            <c:bubble3D val="0"/>
            <c:spPr>
              <a:solidFill>
                <a:schemeClr val="accent6">
                  <a:lumMod val="50000"/>
                </a:schemeClr>
              </a:solidFill>
              <a:ln w="19050">
                <a:solidFill>
                  <a:schemeClr val="tx1"/>
                </a:solidFill>
              </a:ln>
              <a:effectLst/>
            </c:spPr>
            <c:extLst>
              <c:ext xmlns:c16="http://schemas.microsoft.com/office/drawing/2014/chart" uri="{C3380CC4-5D6E-409C-BE32-E72D297353CC}">
                <c16:uniqueId val="{00000003-90AE-4F62-98B8-4F31D1A253FB}"/>
              </c:ext>
            </c:extLst>
          </c:dPt>
          <c:dLbls>
            <c:dLbl>
              <c:idx val="0"/>
              <c:tx>
                <c:rich>
                  <a:bodyPr rot="0" spcFirstLastPara="1" vertOverflow="ellipsis" vert="horz" wrap="square" lIns="38100" tIns="19050" rIns="38100" bIns="19050" anchor="ctr" anchorCtr="1">
                    <a:spAutoFit/>
                  </a:bodyPr>
                  <a:lstStyle/>
                  <a:p>
                    <a:pPr>
                      <a:defRPr sz="1300" b="1" i="0" u="none" strike="noStrike" kern="1200" baseline="0">
                        <a:solidFill>
                          <a:sysClr val="windowText" lastClr="000000"/>
                        </a:solidFill>
                        <a:latin typeface="+mn-lt"/>
                        <a:ea typeface="+mn-ea"/>
                        <a:cs typeface="+mn-cs"/>
                      </a:defRPr>
                    </a:pPr>
                    <a:r>
                      <a:rPr lang="en-US" sz="1300" baseline="0" dirty="0">
                        <a:solidFill>
                          <a:schemeClr val="bg1"/>
                        </a:solidFill>
                      </a:rPr>
                      <a:t>Individual Responses </a:t>
                    </a:r>
                  </a:p>
                  <a:p>
                    <a:pPr>
                      <a:defRPr sz="1300" b="1">
                        <a:solidFill>
                          <a:sysClr val="windowText" lastClr="000000"/>
                        </a:solidFill>
                      </a:defRPr>
                    </a:pPr>
                    <a:fld id="{34CB9324-4A2F-4444-8E66-8C272DFC2AC8}" type="VALUE">
                      <a:rPr lang="en-US" sz="1300" baseline="0" smtClean="0">
                        <a:solidFill>
                          <a:schemeClr val="bg1"/>
                        </a:solidFill>
                      </a:rPr>
                      <a:pPr>
                        <a:defRPr sz="1300" b="1">
                          <a:solidFill>
                            <a:sysClr val="windowText" lastClr="000000"/>
                          </a:solidFill>
                        </a:defRPr>
                      </a:pPr>
                      <a:t>[VALUE]</a:t>
                    </a:fld>
                    <a:r>
                      <a:rPr lang="en-US" sz="1300" baseline="0" dirty="0">
                        <a:solidFill>
                          <a:schemeClr val="bg1"/>
                        </a:solidFill>
                      </a:rPr>
                      <a:t>, </a:t>
                    </a:r>
                    <a:fld id="{3BC56CE9-2FFA-4FD8-B3E4-FC4F81417741}" type="PERCENTAGE">
                      <a:rPr lang="en-US" sz="1300" baseline="0">
                        <a:solidFill>
                          <a:schemeClr val="bg1"/>
                        </a:solidFill>
                      </a:rPr>
                      <a:pPr>
                        <a:defRPr sz="1300" b="1">
                          <a:solidFill>
                            <a:sysClr val="windowText" lastClr="000000"/>
                          </a:solidFill>
                        </a:defRPr>
                      </a:pPr>
                      <a:t>[PERCENTAGE]</a:t>
                    </a:fld>
                    <a:endParaRPr lang="en-US" sz="13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ysClr val="windowText" lastClr="000000"/>
                      </a:solidFill>
                      <a:latin typeface="+mn-lt"/>
                      <a:ea typeface="+mn-ea"/>
                      <a:cs typeface="+mn-cs"/>
                    </a:defRPr>
                  </a:pPr>
                  <a:endParaRPr lang="en-US"/>
                </a:p>
              </c:txPr>
              <c:dLblPos val="ctr"/>
              <c:showLegendKey val="0"/>
              <c:showVal val="1"/>
              <c:showCatName val="1"/>
              <c:showSerName val="0"/>
              <c:showPercent val="1"/>
              <c:showBubbleSize val="0"/>
              <c:extLst>
                <c:ext xmlns:c15="http://schemas.microsoft.com/office/drawing/2012/chart" uri="{CE6537A1-D6FC-4f65-9D91-7224C49458BB}">
                  <c15:layout>
                    <c:manualLayout>
                      <c:w val="0.24171405001156956"/>
                      <c:h val="0.28993646313961102"/>
                    </c:manualLayout>
                  </c15:layout>
                  <c15:dlblFieldTable/>
                  <c15:showDataLabelsRange val="0"/>
                </c:ext>
                <c:ext xmlns:c16="http://schemas.microsoft.com/office/drawing/2014/chart" uri="{C3380CC4-5D6E-409C-BE32-E72D297353CC}">
                  <c16:uniqueId val="{00000001-90AE-4F62-98B8-4F31D1A253FB}"/>
                </c:ext>
              </c:extLst>
            </c:dLbl>
            <c:dLbl>
              <c:idx val="1"/>
              <c:tx>
                <c:rich>
                  <a:bodyPr rot="0" spcFirstLastPara="1" vertOverflow="ellipsis" vert="horz" wrap="square" lIns="38100" tIns="19050" rIns="38100" bIns="19050" anchor="ctr" anchorCtr="1">
                    <a:spAutoFit/>
                  </a:bodyPr>
                  <a:lstStyle/>
                  <a:p>
                    <a:pPr>
                      <a:defRPr sz="1300" b="1" i="0" u="none" strike="noStrike" kern="1200" baseline="0">
                        <a:solidFill>
                          <a:sysClr val="windowText" lastClr="000000"/>
                        </a:solidFill>
                        <a:latin typeface="+mn-lt"/>
                        <a:ea typeface="+mn-ea"/>
                        <a:cs typeface="+mn-cs"/>
                      </a:defRPr>
                    </a:pPr>
                    <a:r>
                      <a:rPr lang="en-US" sz="1300" dirty="0">
                        <a:solidFill>
                          <a:schemeClr val="bg1"/>
                        </a:solidFill>
                      </a:rPr>
                      <a:t>Group</a:t>
                    </a:r>
                    <a:r>
                      <a:rPr lang="en-US" sz="1300" baseline="0" dirty="0">
                        <a:solidFill>
                          <a:schemeClr val="bg1"/>
                        </a:solidFill>
                      </a:rPr>
                      <a:t> Responses</a:t>
                    </a:r>
                  </a:p>
                  <a:p>
                    <a:pPr>
                      <a:defRPr sz="1300" b="1">
                        <a:solidFill>
                          <a:sysClr val="windowText" lastClr="000000"/>
                        </a:solidFill>
                      </a:defRPr>
                    </a:pPr>
                    <a:fld id="{A50113BC-A651-4DFD-92B4-F65727006221}" type="VALUE">
                      <a:rPr lang="en-US" sz="1300" baseline="0" smtClean="0">
                        <a:solidFill>
                          <a:schemeClr val="bg1"/>
                        </a:solidFill>
                      </a:rPr>
                      <a:pPr>
                        <a:defRPr sz="1300" b="1">
                          <a:solidFill>
                            <a:sysClr val="windowText" lastClr="000000"/>
                          </a:solidFill>
                        </a:defRPr>
                      </a:pPr>
                      <a:t>[VALUE]</a:t>
                    </a:fld>
                    <a:r>
                      <a:rPr lang="en-US" sz="1300" baseline="0" dirty="0">
                        <a:solidFill>
                          <a:schemeClr val="bg1"/>
                        </a:solidFill>
                      </a:rPr>
                      <a:t>, </a:t>
                    </a:r>
                    <a:fld id="{E85A506E-BC13-419C-9456-722FC5860FF8}" type="PERCENTAGE">
                      <a:rPr lang="en-US" sz="1300" baseline="0">
                        <a:solidFill>
                          <a:schemeClr val="bg1"/>
                        </a:solidFill>
                      </a:rPr>
                      <a:pPr>
                        <a:defRPr sz="1300" b="1">
                          <a:solidFill>
                            <a:sysClr val="windowText" lastClr="000000"/>
                          </a:solidFill>
                        </a:defRPr>
                      </a:pPr>
                      <a:t>[PERCENTAGE]</a:t>
                    </a:fld>
                    <a:endParaRPr lang="en-US" sz="13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ysClr val="windowText" lastClr="000000"/>
                      </a:solidFill>
                      <a:latin typeface="+mn-lt"/>
                      <a:ea typeface="+mn-ea"/>
                      <a:cs typeface="+mn-cs"/>
                    </a:defRPr>
                  </a:pPr>
                  <a:endParaRPr lang="en-US"/>
                </a:p>
              </c:txPr>
              <c:dLblPos val="ctr"/>
              <c:showLegendKey val="0"/>
              <c:showVal val="1"/>
              <c:showCatName val="1"/>
              <c:showSerName val="0"/>
              <c:showPercent val="1"/>
              <c:showBubbleSize val="0"/>
              <c:extLst>
                <c:ext xmlns:c15="http://schemas.microsoft.com/office/drawing/2012/chart" uri="{CE6537A1-D6FC-4f65-9D91-7224C49458BB}">
                  <c15:layout>
                    <c:manualLayout>
                      <c:w val="0.23590640825252174"/>
                      <c:h val="0.22067864330952588"/>
                    </c:manualLayout>
                  </c15:layout>
                  <c15:dlblFieldTable/>
                  <c15:showDataLabelsRange val="0"/>
                </c:ext>
                <c:ext xmlns:c16="http://schemas.microsoft.com/office/drawing/2014/chart" uri="{C3380CC4-5D6E-409C-BE32-E72D297353CC}">
                  <c16:uniqueId val="{00000003-90AE-4F62-98B8-4F31D1A253F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'[DER DEA RFI Analysis Template_04152024.xlsx]Analysis'!$A$21:$A$22</c:f>
              <c:strCache>
                <c:ptCount val="2"/>
                <c:pt idx="0">
                  <c:v>Response submitted on behalf of individual(s)</c:v>
                </c:pt>
                <c:pt idx="1">
                  <c:v>Response submitted on behalf of group or institution</c:v>
                </c:pt>
              </c:strCache>
            </c:strRef>
          </c:cat>
          <c:val>
            <c:numRef>
              <c:f>'[DER DEA RFI Analysis Template_04152024.xlsx]Analysis'!$B$21:$B$22</c:f>
              <c:numCache>
                <c:formatCode>General</c:formatCode>
                <c:ptCount val="2"/>
                <c:pt idx="0">
                  <c:v>7</c:v>
                </c:pt>
                <c:pt idx="1">
                  <c:v>6</c:v>
                </c:pt>
              </c:numCache>
            </c:numRef>
          </c:val>
          <c:extLst>
            <c:ext xmlns:c16="http://schemas.microsoft.com/office/drawing/2014/chart" uri="{C3380CC4-5D6E-409C-BE32-E72D297353CC}">
              <c16:uniqueId val="{00000004-90AE-4F62-98B8-4F31D1A253F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90AE-4F62-98B8-4F31D1A253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90AE-4F62-98B8-4F31D1A253FB}"/>
              </c:ext>
            </c:extLst>
          </c:dPt>
          <c:cat>
            <c:strRef>
              <c:f>'[DER DEA RFI Analysis Template_04152024.xlsx]Analysis'!$A$21:$A$22</c:f>
              <c:strCache>
                <c:ptCount val="2"/>
                <c:pt idx="0">
                  <c:v>Response submitted on behalf of individual(s)</c:v>
                </c:pt>
                <c:pt idx="1">
                  <c:v>Response submitted on behalf of group or institution</c:v>
                </c:pt>
              </c:strCache>
            </c:strRef>
          </c:cat>
          <c:val>
            <c:numRef>
              <c:f>'[DER DEA RFI Analysis Template_04152024.xlsx]Analysis'!$C$21:$C$22</c:f>
              <c:numCache>
                <c:formatCode>0.00%</c:formatCode>
                <c:ptCount val="2"/>
                <c:pt idx="0">
                  <c:v>0.53846153846153844</c:v>
                </c:pt>
                <c:pt idx="1">
                  <c:v>0.46153846153846156</c:v>
                </c:pt>
              </c:numCache>
            </c:numRef>
          </c:val>
          <c:extLst>
            <c:ext xmlns:c16="http://schemas.microsoft.com/office/drawing/2014/chart" uri="{C3380CC4-5D6E-409C-BE32-E72D297353CC}">
              <c16:uniqueId val="{00000009-90AE-4F62-98B8-4F31D1A253FB}"/>
            </c:ext>
          </c:extLst>
        </c:ser>
        <c:dLbls>
          <c:showLegendKey val="0"/>
          <c:showVal val="0"/>
          <c:showCatName val="0"/>
          <c:showSerName val="0"/>
          <c:showPercent val="0"/>
          <c:showBubbleSize val="0"/>
          <c:showLeaderLines val="1"/>
        </c:dLbls>
        <c:firstSliceAng val="16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5A9B-4C32-ABC8-A0F7CEE79281}"/>
              </c:ext>
            </c:extLst>
          </c:dPt>
          <c:dPt>
            <c:idx val="1"/>
            <c:bubble3D val="0"/>
            <c:spPr>
              <a:solidFill>
                <a:srgbClr val="401B5B"/>
              </a:solidFill>
              <a:ln w="19050">
                <a:solidFill>
                  <a:schemeClr val="tx1"/>
                </a:solidFill>
              </a:ln>
              <a:effectLst/>
            </c:spPr>
            <c:extLst>
              <c:ext xmlns:c16="http://schemas.microsoft.com/office/drawing/2014/chart" uri="{C3380CC4-5D6E-409C-BE32-E72D297353CC}">
                <c16:uniqueId val="{00000003-5A9B-4C32-ABC8-A0F7CEE7928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5A9B-4C32-ABC8-A0F7CEE79281}"/>
              </c:ext>
            </c:extLst>
          </c:dPt>
          <c:dPt>
            <c:idx val="3"/>
            <c:bubble3D val="0"/>
            <c:spPr>
              <a:solidFill>
                <a:srgbClr val="FFE699"/>
              </a:solidFill>
              <a:ln w="19050">
                <a:solidFill>
                  <a:schemeClr val="tx1"/>
                </a:solidFill>
              </a:ln>
              <a:effectLst/>
            </c:spPr>
            <c:extLst>
              <c:ext xmlns:c16="http://schemas.microsoft.com/office/drawing/2014/chart" uri="{C3380CC4-5D6E-409C-BE32-E72D297353CC}">
                <c16:uniqueId val="{00000007-5A9B-4C32-ABC8-A0F7CEE79281}"/>
              </c:ext>
            </c:extLst>
          </c:dPt>
          <c:dPt>
            <c:idx val="4"/>
            <c:bubble3D val="0"/>
            <c:spPr>
              <a:solidFill>
                <a:srgbClr val="134360"/>
              </a:solidFill>
              <a:ln w="19050">
                <a:solidFill>
                  <a:schemeClr val="tx1"/>
                </a:solidFill>
              </a:ln>
              <a:effectLst/>
            </c:spPr>
            <c:extLst>
              <c:ext xmlns:c16="http://schemas.microsoft.com/office/drawing/2014/chart" uri="{C3380CC4-5D6E-409C-BE32-E72D297353CC}">
                <c16:uniqueId val="{00000009-5A9B-4C32-ABC8-A0F7CEE79281}"/>
              </c:ext>
            </c:extLst>
          </c:dPt>
          <c:dPt>
            <c:idx val="5"/>
            <c:bubble3D val="0"/>
            <c:spPr>
              <a:solidFill>
                <a:schemeClr val="accent6"/>
              </a:solidFill>
              <a:ln w="19050">
                <a:solidFill>
                  <a:schemeClr val="tx1"/>
                </a:solidFill>
              </a:ln>
              <a:effectLst/>
            </c:spPr>
            <c:extLst>
              <c:ext xmlns:c16="http://schemas.microsoft.com/office/drawing/2014/chart" uri="{C3380CC4-5D6E-409C-BE32-E72D297353CC}">
                <c16:uniqueId val="{0000000B-5A9B-4C32-ABC8-A0F7CEE79281}"/>
              </c:ext>
            </c:extLst>
          </c:dPt>
          <c:dPt>
            <c:idx val="6"/>
            <c:bubble3D val="0"/>
            <c:spPr>
              <a:solidFill>
                <a:schemeClr val="accent1">
                  <a:lumMod val="60000"/>
                </a:schemeClr>
              </a:solidFill>
              <a:ln w="19050">
                <a:solidFill>
                  <a:schemeClr val="tx1"/>
                </a:solidFill>
              </a:ln>
              <a:effectLst/>
            </c:spPr>
            <c:extLst>
              <c:ext xmlns:c16="http://schemas.microsoft.com/office/drawing/2014/chart" uri="{C3380CC4-5D6E-409C-BE32-E72D297353CC}">
                <c16:uniqueId val="{0000000D-5A9B-4C32-ABC8-A0F7CEE79281}"/>
              </c:ext>
            </c:extLst>
          </c:dPt>
          <c:dPt>
            <c:idx val="7"/>
            <c:bubble3D val="0"/>
            <c:spPr>
              <a:solidFill>
                <a:schemeClr val="accent2">
                  <a:lumMod val="60000"/>
                </a:schemeClr>
              </a:solidFill>
              <a:ln w="19050">
                <a:solidFill>
                  <a:schemeClr val="tx1"/>
                </a:solidFill>
              </a:ln>
              <a:effectLst/>
            </c:spPr>
            <c:extLst>
              <c:ext xmlns:c16="http://schemas.microsoft.com/office/drawing/2014/chart" uri="{C3380CC4-5D6E-409C-BE32-E72D297353CC}">
                <c16:uniqueId val="{0000000F-5A9B-4C32-ABC8-A0F7CEE79281}"/>
              </c:ext>
            </c:extLst>
          </c:dPt>
          <c:dLbls>
            <c:dLbl>
              <c:idx val="0"/>
              <c:delete val="1"/>
              <c:extLst>
                <c:ext xmlns:c15="http://schemas.microsoft.com/office/drawing/2012/chart" uri="{CE6537A1-D6FC-4f65-9D91-7224C49458BB}"/>
                <c:ext xmlns:c16="http://schemas.microsoft.com/office/drawing/2014/chart" uri="{C3380CC4-5D6E-409C-BE32-E72D297353CC}">
                  <c16:uniqueId val="{00000001-5A9B-4C32-ABC8-A0F7CEE79281}"/>
                </c:ext>
              </c:extLst>
            </c:dLbl>
            <c:dLbl>
              <c:idx val="1"/>
              <c:layout>
                <c:manualLayout>
                  <c:x val="-0.21895688024482327"/>
                  <c:y val="4.758708325704488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dirty="0">
                        <a:solidFill>
                          <a:schemeClr val="bg1"/>
                        </a:solidFill>
                      </a:rPr>
                      <a:t>Academic or Research Institution</a:t>
                    </a:r>
                  </a:p>
                  <a:p>
                    <a:pPr>
                      <a:defRPr sz="1400" b="1">
                        <a:solidFill>
                          <a:schemeClr val="bg1"/>
                        </a:solidFill>
                      </a:defRPr>
                    </a:pPr>
                    <a:fld id="{03EB33B3-CAFF-40A9-BD08-6BD8330083D0}" type="VALUE">
                      <a:rPr lang="en-US" sz="1400" smtClean="0">
                        <a:solidFill>
                          <a:schemeClr val="bg1"/>
                        </a:solidFill>
                      </a:rPr>
                      <a:pPr>
                        <a:defRPr sz="1400" b="1">
                          <a:solidFill>
                            <a:schemeClr val="bg1"/>
                          </a:solidFill>
                        </a:defRPr>
                      </a:pPr>
                      <a:t>[VALUE]</a:t>
                    </a:fld>
                    <a:r>
                      <a:rPr lang="en-US" sz="1400" baseline="0" dirty="0">
                        <a:solidFill>
                          <a:schemeClr val="bg1"/>
                        </a:solidFill>
                      </a:rPr>
                      <a:t>, </a:t>
                    </a:r>
                    <a:fld id="{5DBBC43F-0C54-4867-8AAB-995DDA6D51DC}" type="PERCENTAGE">
                      <a:rPr lang="en-US" sz="1400" baseline="0">
                        <a:solidFill>
                          <a:schemeClr val="bg1"/>
                        </a:solidFill>
                      </a:rPr>
                      <a:pPr>
                        <a:defRPr sz="1400" b="1">
                          <a:solidFill>
                            <a:schemeClr val="bg1"/>
                          </a:solidFill>
                        </a:defRPr>
                      </a:pPr>
                      <a:t>[PERCENTAGE]</a:t>
                    </a:fld>
                    <a:endParaRPr lang="en-US" sz="14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1"/>
              <c:showBubbleSize val="0"/>
              <c:extLst>
                <c:ext xmlns:c15="http://schemas.microsoft.com/office/drawing/2012/chart" uri="{CE6537A1-D6FC-4f65-9D91-7224C49458BB}">
                  <c15:layout>
                    <c:manualLayout>
                      <c:w val="0.17933487578946175"/>
                      <c:h val="0.24601930784808149"/>
                    </c:manualLayout>
                  </c15:layout>
                  <c15:dlblFieldTable/>
                  <c15:showDataLabelsRange val="0"/>
                </c:ext>
                <c:ext xmlns:c16="http://schemas.microsoft.com/office/drawing/2014/chart" uri="{C3380CC4-5D6E-409C-BE32-E72D297353CC}">
                  <c16:uniqueId val="{00000003-5A9B-4C32-ABC8-A0F7CEE79281}"/>
                </c:ext>
              </c:extLst>
            </c:dLbl>
            <c:dLbl>
              <c:idx val="2"/>
              <c:delete val="1"/>
              <c:extLst>
                <c:ext xmlns:c15="http://schemas.microsoft.com/office/drawing/2012/chart" uri="{CE6537A1-D6FC-4f65-9D91-7224C49458BB}"/>
                <c:ext xmlns:c16="http://schemas.microsoft.com/office/drawing/2014/chart" uri="{C3380CC4-5D6E-409C-BE32-E72D297353CC}">
                  <c16:uniqueId val="{00000005-5A9B-4C32-ABC8-A0F7CEE79281}"/>
                </c:ext>
              </c:extLst>
            </c:dLbl>
            <c:dLbl>
              <c:idx val="3"/>
              <c:layout>
                <c:manualLayout>
                  <c:x val="0.18636842788876962"/>
                  <c:y val="-0.25381177803392202"/>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r>
                      <a:rPr lang="en-US" sz="1400" dirty="0"/>
                      <a:t>Special Interest Group </a:t>
                    </a:r>
                    <a:fld id="{4F5A471C-742F-453B-B4D1-0CD753CA65A0}" type="VALUE">
                      <a:rPr lang="en-US" sz="1400" smtClean="0"/>
                      <a:pPr>
                        <a:defRPr sz="1400" b="1">
                          <a:solidFill>
                            <a:sysClr val="windowText" lastClr="000000"/>
                          </a:solidFill>
                        </a:defRPr>
                      </a:pPr>
                      <a:t>[VALUE]</a:t>
                    </a:fld>
                    <a:r>
                      <a:rPr lang="en-US" sz="1400" baseline="0" dirty="0"/>
                      <a:t>, </a:t>
                    </a:r>
                    <a:fld id="{C24083AE-4CD3-4F9D-B93A-C711E220D9E8}" type="PERCENTAGE">
                      <a:rPr lang="en-US" sz="1400" baseline="0"/>
                      <a:pPr>
                        <a:defRPr sz="1400" b="1">
                          <a:solidFill>
                            <a:sysClr val="windowText" lastClr="000000"/>
                          </a:solidFill>
                        </a:defRPr>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4225979890383201"/>
                      <c:h val="0.19310171850099686"/>
                    </c:manualLayout>
                  </c15:layout>
                  <c15:dlblFieldTable/>
                  <c15:showDataLabelsRange val="0"/>
                </c:ext>
                <c:ext xmlns:c16="http://schemas.microsoft.com/office/drawing/2014/chart" uri="{C3380CC4-5D6E-409C-BE32-E72D297353CC}">
                  <c16:uniqueId val="{00000007-5A9B-4C32-ABC8-A0F7CEE79281}"/>
                </c:ext>
              </c:extLst>
            </c:dLbl>
            <c:dLbl>
              <c:idx val="4"/>
              <c:layout>
                <c:manualLayout>
                  <c:x val="0.14381341916843049"/>
                  <c:y val="0.22452234765891579"/>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dirty="0">
                        <a:solidFill>
                          <a:schemeClr val="bg1"/>
                        </a:solidFill>
                      </a:rPr>
                      <a:t>Provider or Providing Institution</a:t>
                    </a:r>
                  </a:p>
                  <a:p>
                    <a:pPr>
                      <a:defRPr sz="1400" b="1">
                        <a:solidFill>
                          <a:schemeClr val="bg1"/>
                        </a:solidFill>
                      </a:defRPr>
                    </a:pPr>
                    <a:fld id="{35C4A486-1020-43EF-812E-3777AB614DAF}" type="VALUE">
                      <a:rPr lang="en-US" sz="1400" smtClean="0">
                        <a:solidFill>
                          <a:schemeClr val="bg1"/>
                        </a:solidFill>
                      </a:rPr>
                      <a:pPr>
                        <a:defRPr sz="1400" b="1">
                          <a:solidFill>
                            <a:schemeClr val="bg1"/>
                          </a:solidFill>
                        </a:defRPr>
                      </a:pPr>
                      <a:t>[VALUE]</a:t>
                    </a:fld>
                    <a:r>
                      <a:rPr lang="en-US" sz="1400" baseline="0" dirty="0">
                        <a:solidFill>
                          <a:schemeClr val="bg1"/>
                        </a:solidFill>
                      </a:rPr>
                      <a:t>, </a:t>
                    </a:r>
                    <a:fld id="{AA01DBD0-B12E-4623-883A-893CFBFB962D}" type="PERCENTAGE">
                      <a:rPr lang="en-US" sz="1400" baseline="0" smtClean="0">
                        <a:solidFill>
                          <a:schemeClr val="bg1"/>
                        </a:solidFill>
                      </a:rPr>
                      <a:pPr>
                        <a:defRPr sz="1400" b="1">
                          <a:solidFill>
                            <a:schemeClr val="bg1"/>
                          </a:solidFill>
                        </a:defRPr>
                      </a:pPr>
                      <a:t>[PERCENTAGE]</a:t>
                    </a:fld>
                    <a:endParaRPr lang="en-US" sz="14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A9B-4C32-ABC8-A0F7CEE79281}"/>
                </c:ext>
              </c:extLst>
            </c:dLbl>
            <c:dLbl>
              <c:idx val="5"/>
              <c:delete val="1"/>
              <c:extLst>
                <c:ext xmlns:c15="http://schemas.microsoft.com/office/drawing/2012/chart" uri="{CE6537A1-D6FC-4f65-9D91-7224C49458BB}"/>
                <c:ext xmlns:c16="http://schemas.microsoft.com/office/drawing/2014/chart" uri="{C3380CC4-5D6E-409C-BE32-E72D297353CC}">
                  <c16:uniqueId val="{0000000B-5A9B-4C32-ABC8-A0F7CEE79281}"/>
                </c:ext>
              </c:extLst>
            </c:dLbl>
            <c:dLbl>
              <c:idx val="6"/>
              <c:delete val="1"/>
              <c:extLst>
                <c:ext xmlns:c15="http://schemas.microsoft.com/office/drawing/2012/chart" uri="{CE6537A1-D6FC-4f65-9D91-7224C49458BB}"/>
                <c:ext xmlns:c16="http://schemas.microsoft.com/office/drawing/2014/chart" uri="{C3380CC4-5D6E-409C-BE32-E72D297353CC}">
                  <c16:uniqueId val="{0000000D-5A9B-4C32-ABC8-A0F7CEE79281}"/>
                </c:ext>
              </c:extLst>
            </c:dLbl>
            <c:dLbl>
              <c:idx val="7"/>
              <c:delete val="1"/>
              <c:extLst>
                <c:ext xmlns:c15="http://schemas.microsoft.com/office/drawing/2012/chart" uri="{CE6537A1-D6FC-4f65-9D91-7224C49458BB}"/>
                <c:ext xmlns:c16="http://schemas.microsoft.com/office/drawing/2014/chart" uri="{C3380CC4-5D6E-409C-BE32-E72D297353CC}">
                  <c16:uniqueId val="{0000000F-5A9B-4C32-ABC8-A0F7CEE7928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'[DER DEA RFI Analysis Template_04152024.xlsx]Analysis'!$A$8:$A$15</c:f>
              <c:strCache>
                <c:ptCount val="8"/>
                <c:pt idx="0">
                  <c:v>Member of the Public</c:v>
                </c:pt>
                <c:pt idx="1">
                  <c:v>Academic or Research Institution</c:v>
                </c:pt>
                <c:pt idx="2">
                  <c:v>Government</c:v>
                </c:pt>
                <c:pt idx="3">
                  <c:v>Special Interest Group</c:v>
                </c:pt>
                <c:pt idx="4">
                  <c:v>Provider or Providing Institution</c:v>
                </c:pt>
                <c:pt idx="5">
                  <c:v>Other Organization or Business</c:v>
                </c:pt>
                <c:pt idx="6">
                  <c:v>Could not Categorize</c:v>
                </c:pt>
                <c:pt idx="7">
                  <c:v>Did Not Identify </c:v>
                </c:pt>
              </c:strCache>
            </c:strRef>
          </c:cat>
          <c:val>
            <c:numRef>
              <c:f>'[DER DEA RFI Analysis Template_04152024.xlsx]Analysis'!$B$8:$B$15</c:f>
              <c:numCache>
                <c:formatCode>General</c:formatCode>
                <c:ptCount val="8"/>
                <c:pt idx="0">
                  <c:v>0</c:v>
                </c:pt>
                <c:pt idx="1">
                  <c:v>6</c:v>
                </c:pt>
                <c:pt idx="2">
                  <c:v>0</c:v>
                </c:pt>
                <c:pt idx="3">
                  <c:v>4</c:v>
                </c:pt>
                <c:pt idx="4">
                  <c:v>3</c:v>
                </c:pt>
                <c:pt idx="5">
                  <c:v>0</c:v>
                </c:pt>
                <c:pt idx="6">
                  <c:v>0</c:v>
                </c:pt>
                <c:pt idx="7">
                  <c:v>0</c:v>
                </c:pt>
              </c:numCache>
            </c:numRef>
          </c:val>
          <c:extLst>
            <c:ext xmlns:c16="http://schemas.microsoft.com/office/drawing/2014/chart" uri="{C3380CC4-5D6E-409C-BE32-E72D297353CC}">
              <c16:uniqueId val="{00000010-5A9B-4C32-ABC8-A0F7CEE792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dirty="0">
                <a:solidFill>
                  <a:schemeClr val="tx1"/>
                </a:solidFill>
              </a:rPr>
              <a:t>RFI</a:t>
            </a:r>
            <a:r>
              <a:rPr lang="en-US" sz="2000" b="1" baseline="0" dirty="0">
                <a:solidFill>
                  <a:schemeClr val="tx1"/>
                </a:solidFill>
              </a:rPr>
              <a:t> Responses by Recommendation(s) Referenced</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D5E2-4D11-A127-212E16805B87}"/>
              </c:ext>
            </c:extLst>
          </c:dPt>
          <c:dPt>
            <c:idx val="1"/>
            <c:invertIfNegative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D5E2-4D11-A127-212E16805B87}"/>
              </c:ext>
            </c:extLst>
          </c:dPt>
          <c:dPt>
            <c:idx val="2"/>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5-D5E2-4D11-A127-212E16805B87}"/>
              </c:ext>
            </c:extLst>
          </c:dPt>
          <c:dPt>
            <c:idx val="3"/>
            <c:invertIfNegative val="0"/>
            <c:bubble3D val="0"/>
            <c:spPr>
              <a:solidFill>
                <a:srgbClr val="7030A0"/>
              </a:solidFill>
              <a:ln w="19050">
                <a:solidFill>
                  <a:schemeClr val="lt1"/>
                </a:solidFill>
              </a:ln>
              <a:effectLst/>
            </c:spPr>
            <c:extLst>
              <c:ext xmlns:c16="http://schemas.microsoft.com/office/drawing/2014/chart" uri="{C3380CC4-5D6E-409C-BE32-E72D297353CC}">
                <c16:uniqueId val="{00000007-D5E2-4D11-A127-212E16805B87}"/>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D5E2-4D11-A127-212E16805B87}"/>
              </c:ext>
            </c:extLst>
          </c:dPt>
          <c:dPt>
            <c:idx val="5"/>
            <c:invertIfNegative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B-D5E2-4D11-A127-212E16805B8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'[DER DEA RFI Analysis Template_04152024.xlsx]Analysis'!$A$26:$A$31</c:f>
              <c:strCache>
                <c:ptCount val="6"/>
                <c:pt idx="0">
                  <c:v>Rethink How We Talk About Outcomes</c:v>
                </c:pt>
                <c:pt idx="1">
                  <c:v>Reinvigorate Institutional Training and Career Development Programs (T32 and K12)</c:v>
                </c:pt>
                <c:pt idx="2">
                  <c:v>Create Community Amongst Trainees</c:v>
                </c:pt>
                <c:pt idx="3">
                  <c:v>Use Training and Career Development to Diversify NICHD’s Reach</c:v>
                </c:pt>
                <c:pt idx="4">
                  <c:v>Reinvigorate the Loan Repayment Programs (LRPs)</c:v>
                </c:pt>
                <c:pt idx="5">
                  <c:v>Use Training Programs to Support Strategic Research Priorities</c:v>
                </c:pt>
              </c:strCache>
            </c:strRef>
          </c:cat>
          <c:val>
            <c:numRef>
              <c:f>'[DER DEA RFI Analysis Template_04152024.xlsx]Analysis'!$B$26:$B$31</c:f>
              <c:numCache>
                <c:formatCode>General</c:formatCode>
                <c:ptCount val="6"/>
                <c:pt idx="0">
                  <c:v>3</c:v>
                </c:pt>
                <c:pt idx="1">
                  <c:v>12</c:v>
                </c:pt>
                <c:pt idx="2">
                  <c:v>4</c:v>
                </c:pt>
                <c:pt idx="3">
                  <c:v>5</c:v>
                </c:pt>
                <c:pt idx="4">
                  <c:v>4</c:v>
                </c:pt>
                <c:pt idx="5">
                  <c:v>3</c:v>
                </c:pt>
              </c:numCache>
            </c:numRef>
          </c:val>
          <c:extLst>
            <c:ext xmlns:c16="http://schemas.microsoft.com/office/drawing/2014/chart" uri="{C3380CC4-5D6E-409C-BE32-E72D297353CC}">
              <c16:uniqueId val="{0000000C-D5E2-4D11-A127-212E16805B87}"/>
            </c:ext>
          </c:extLst>
        </c:ser>
        <c:dLbls>
          <c:showLegendKey val="0"/>
          <c:showVal val="0"/>
          <c:showCatName val="0"/>
          <c:showSerName val="0"/>
          <c:showPercent val="0"/>
          <c:showBubbleSize val="0"/>
        </c:dLbls>
        <c:gapWidth val="150"/>
        <c:axId val="1239997104"/>
        <c:axId val="117309456"/>
      </c:barChart>
      <c:catAx>
        <c:axId val="1239997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Training</a:t>
                </a:r>
                <a:r>
                  <a:rPr lang="en-US" sz="1200" b="1" baseline="0" dirty="0">
                    <a:solidFill>
                      <a:schemeClr val="tx1"/>
                    </a:solidFill>
                  </a:rPr>
                  <a:t> and Career Development Recommendations</a:t>
                </a:r>
                <a:endParaRPr lang="en-US" sz="1200" b="1" dirty="0">
                  <a:solidFill>
                    <a:schemeClr val="tx1"/>
                  </a:solidFill>
                </a:endParaRPr>
              </a:p>
            </c:rich>
          </c:tx>
          <c:layout>
            <c:manualLayout>
              <c:xMode val="edge"/>
              <c:yMode val="edge"/>
              <c:x val="0.33063621857665321"/>
              <c:y val="0.951294420871576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309456"/>
        <c:crosses val="autoZero"/>
        <c:auto val="1"/>
        <c:lblAlgn val="ctr"/>
        <c:lblOffset val="100"/>
        <c:noMultiLvlLbl val="0"/>
      </c:catAx>
      <c:valAx>
        <c:axId val="117309456"/>
        <c:scaling>
          <c:orientation val="minMax"/>
          <c:max val="13"/>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Count</a:t>
                </a:r>
              </a:p>
            </c:rich>
          </c:tx>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3999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26976-6C11-46B3-BBFC-99425D12F001}" type="datetimeFigureOut">
              <a:rPr lang="en-US" smtClean="0"/>
              <a:t>5/23/2024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41EA5-991E-46AA-926C-9A45342D802A}" type="slidenum">
              <a:rPr lang="en-US" smtClean="0"/>
              <a:t>‹#›</a:t>
            </a:fld>
            <a:endParaRPr lang="en-US" dirty="0"/>
          </a:p>
        </p:txBody>
      </p:sp>
    </p:spTree>
    <p:extLst>
      <p:ext uri="{BB962C8B-B14F-4D97-AF65-F5344CB8AC3E}">
        <p14:creationId xmlns:p14="http://schemas.microsoft.com/office/powerpoint/2010/main" val="54343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41EA5-991E-46AA-926C-9A45342D802A}" type="slidenum">
              <a:rPr lang="en-US" smtClean="0"/>
              <a:t>1</a:t>
            </a:fld>
            <a:endParaRPr lang="en-US" dirty="0"/>
          </a:p>
        </p:txBody>
      </p:sp>
    </p:spTree>
    <p:extLst>
      <p:ext uri="{BB962C8B-B14F-4D97-AF65-F5344CB8AC3E}">
        <p14:creationId xmlns:p14="http://schemas.microsoft.com/office/powerpoint/2010/main" val="260033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41EA5-991E-46AA-926C-9A45342D802A}" type="slidenum">
              <a:rPr lang="en-US" smtClean="0"/>
              <a:t>16</a:t>
            </a:fld>
            <a:endParaRPr lang="en-US" dirty="0"/>
          </a:p>
        </p:txBody>
      </p:sp>
    </p:spTree>
    <p:extLst>
      <p:ext uri="{BB962C8B-B14F-4D97-AF65-F5344CB8AC3E}">
        <p14:creationId xmlns:p14="http://schemas.microsoft.com/office/powerpoint/2010/main" val="2703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41EA5-991E-46AA-926C-9A45342D802A}" type="slidenum">
              <a:rPr lang="en-US" smtClean="0"/>
              <a:t>4</a:t>
            </a:fld>
            <a:endParaRPr lang="en-US" dirty="0"/>
          </a:p>
        </p:txBody>
      </p:sp>
    </p:spTree>
    <p:extLst>
      <p:ext uri="{BB962C8B-B14F-4D97-AF65-F5344CB8AC3E}">
        <p14:creationId xmlns:p14="http://schemas.microsoft.com/office/powerpoint/2010/main" val="361322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28ACB-F89C-46B8-906E-1CA22413AF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48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41EA5-991E-46AA-926C-9A45342D80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86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41EA5-991E-46AA-926C-9A45342D80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48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31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90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Courier New" panose="02070309020205020404" pitchFamily="49" charset="0"/>
              <a:buChar char="o"/>
            </a:pPr>
            <a:r>
              <a:rPr lang="en-US" sz="1200" b="1" dirty="0"/>
              <a:t>3 Providing Institutions:</a:t>
            </a:r>
            <a:endParaRPr lang="en-US" sz="1200" dirty="0"/>
          </a:p>
          <a:p>
            <a:pPr marL="1200150" lvl="2" indent="-285750">
              <a:buFont typeface="Wingdings" panose="05000000000000000000" pitchFamily="2" charset="2"/>
              <a:buChar char="§"/>
            </a:pPr>
            <a:r>
              <a:rPr lang="en-US" sz="1200" dirty="0"/>
              <a:t>Cincinnati Children’s Hospital</a:t>
            </a:r>
          </a:p>
          <a:p>
            <a:pPr marL="1200150" lvl="2" indent="-285750">
              <a:buFont typeface="Wingdings" panose="05000000000000000000" pitchFamily="2" charset="2"/>
              <a:buChar char="§"/>
            </a:pPr>
            <a:r>
              <a:rPr lang="en-US" sz="1200" dirty="0"/>
              <a:t>Emory University Department of Pediatrics and Children’s Healthcare of Atlanta</a:t>
            </a:r>
          </a:p>
          <a:p>
            <a:pPr marL="1200150" lvl="2" indent="-285750">
              <a:buFont typeface="Wingdings" panose="05000000000000000000" pitchFamily="2" charset="2"/>
              <a:buChar char="§"/>
            </a:pPr>
            <a:r>
              <a:rPr lang="en-US" sz="1200" dirty="0"/>
              <a:t>UT Southwestern Medical Center</a:t>
            </a:r>
          </a:p>
          <a:p>
            <a:pPr marL="742950" lvl="1" indent="-285750">
              <a:buFont typeface="Courier New" panose="02070309020205020404" pitchFamily="49" charset="0"/>
              <a:buChar char="o"/>
            </a:pPr>
            <a:r>
              <a:rPr lang="en-US" sz="1200" b="1" dirty="0"/>
              <a:t>6 Academic or Research Institutions</a:t>
            </a:r>
          </a:p>
          <a:p>
            <a:pPr marL="1200150" lvl="2" indent="-285750">
              <a:buFont typeface="Wingdings" panose="05000000000000000000" pitchFamily="2" charset="2"/>
              <a:buChar char="§"/>
            </a:pPr>
            <a:r>
              <a:rPr lang="en-US" sz="1200" dirty="0"/>
              <a:t>University of Illinois College of Medicine</a:t>
            </a:r>
          </a:p>
          <a:p>
            <a:pPr marL="1200150" lvl="2" indent="-285750">
              <a:buFont typeface="Wingdings" panose="05000000000000000000" pitchFamily="2" charset="2"/>
              <a:buChar char="§"/>
            </a:pPr>
            <a:r>
              <a:rPr lang="en-US" sz="1200" dirty="0"/>
              <a:t>University of Iowa</a:t>
            </a:r>
          </a:p>
          <a:p>
            <a:pPr marL="1200150" lvl="2" indent="-285750">
              <a:buFont typeface="Wingdings" panose="05000000000000000000" pitchFamily="2" charset="2"/>
              <a:buChar char="§"/>
            </a:pPr>
            <a:r>
              <a:rPr lang="en-US" sz="1200" dirty="0"/>
              <a:t>University of Utah School of Medicine</a:t>
            </a:r>
          </a:p>
          <a:p>
            <a:pPr marL="1200150" lvl="2" indent="-285750">
              <a:buFont typeface="Wingdings" panose="05000000000000000000" pitchFamily="2" charset="2"/>
              <a:buChar char="§"/>
            </a:pPr>
            <a:r>
              <a:rPr lang="en-US" sz="1200" dirty="0"/>
              <a:t>University of Colorado School of Medicine</a:t>
            </a:r>
          </a:p>
          <a:p>
            <a:pPr marL="1200150" lvl="2" indent="-285750">
              <a:buFont typeface="Wingdings" panose="05000000000000000000" pitchFamily="2" charset="2"/>
              <a:buChar char="§"/>
            </a:pPr>
            <a:r>
              <a:rPr lang="en-US" sz="1200" dirty="0"/>
              <a:t>Duke University School of Medicine</a:t>
            </a:r>
          </a:p>
          <a:p>
            <a:pPr marL="1200150" lvl="2" indent="-285750">
              <a:buFont typeface="Wingdings" panose="05000000000000000000" pitchFamily="2" charset="2"/>
              <a:buChar char="§"/>
            </a:pPr>
            <a:r>
              <a:rPr lang="en-US" sz="1200" dirty="0"/>
              <a:t>University of Michigan</a:t>
            </a:r>
          </a:p>
          <a:p>
            <a:pPr marL="742950" lvl="1" indent="-285750">
              <a:buFont typeface="Courier New" panose="02070309020205020404" pitchFamily="49" charset="0"/>
              <a:buChar char="o"/>
            </a:pPr>
            <a:r>
              <a:rPr lang="en-US" sz="1200" b="1" dirty="0"/>
              <a:t>4 Special Interest Groups: </a:t>
            </a:r>
          </a:p>
          <a:p>
            <a:pPr marL="1085850" lvl="2" indent="-171450">
              <a:buFont typeface="Wingdings" panose="05000000000000000000" pitchFamily="2" charset="2"/>
              <a:buChar char="§"/>
            </a:pPr>
            <a:r>
              <a:rPr lang="en-US" sz="1200" dirty="0"/>
              <a:t>People for the Ethical Treatment of Animals</a:t>
            </a:r>
          </a:p>
          <a:p>
            <a:pPr marL="1085850" lvl="2" indent="-171450">
              <a:buFont typeface="Wingdings" panose="05000000000000000000" pitchFamily="2" charset="2"/>
              <a:buChar char="§"/>
            </a:pPr>
            <a:r>
              <a:rPr lang="en-US" sz="1200" dirty="0"/>
              <a:t>Coalition for Pediatric Medical Research</a:t>
            </a:r>
          </a:p>
          <a:p>
            <a:pPr marL="1085850" lvl="2" indent="-171450">
              <a:buFont typeface="Wingdings" panose="05000000000000000000" pitchFamily="2" charset="2"/>
              <a:buChar char="§"/>
            </a:pPr>
            <a:r>
              <a:rPr lang="en-US" sz="1200" dirty="0"/>
              <a:t>Clinical Pharmacology Training Program Directors</a:t>
            </a:r>
          </a:p>
          <a:p>
            <a:pPr marL="1085850" lvl="2" indent="-171450">
              <a:buFont typeface="Wingdings" panose="05000000000000000000" pitchFamily="2" charset="2"/>
              <a:buChar char="§"/>
            </a:pPr>
            <a:r>
              <a:rPr lang="en-US" sz="1200" dirty="0"/>
              <a:t>NICHD-funded Pediatric Trials Network</a:t>
            </a:r>
          </a:p>
          <a:p>
            <a:endParaRPr lang="en-US" dirty="0"/>
          </a:p>
        </p:txBody>
      </p:sp>
      <p:sp>
        <p:nvSpPr>
          <p:cNvPr id="4" name="Slide Number Placeholder 3"/>
          <p:cNvSpPr>
            <a:spLocks noGrp="1"/>
          </p:cNvSpPr>
          <p:nvPr>
            <p:ph type="sldNum" sz="quarter" idx="5"/>
          </p:nvPr>
        </p:nvSpPr>
        <p:spPr/>
        <p:txBody>
          <a:bodyPr/>
          <a:lstStyle/>
          <a:p>
            <a:fld id="{DABD1D14-1343-4AD4-B86A-BBFE20C12C33}" type="slidenum">
              <a:rPr lang="en-US" smtClean="0"/>
              <a:t>14</a:t>
            </a:fld>
            <a:endParaRPr lang="en-US" dirty="0"/>
          </a:p>
        </p:txBody>
      </p:sp>
    </p:spTree>
    <p:extLst>
      <p:ext uri="{BB962C8B-B14F-4D97-AF65-F5344CB8AC3E}">
        <p14:creationId xmlns:p14="http://schemas.microsoft.com/office/powerpoint/2010/main" val="230952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598" y="1978447"/>
            <a:ext cx="10786820" cy="1332647"/>
          </a:xfrm>
        </p:spPr>
        <p:txBody>
          <a:bodyPr anchor="t" anchorCtr="0">
            <a:noAutofit/>
          </a:bodyPr>
          <a:lstStyle>
            <a:lvl1pPr algn="ctr">
              <a:defRPr sz="3600">
                <a:solidFill>
                  <a:srgbClr val="001970"/>
                </a:solidFill>
              </a:defRPr>
            </a:lvl1pPr>
          </a:lstStyle>
          <a:p>
            <a:r>
              <a:rPr lang="en-US"/>
              <a:t>Click To Edit Master Title Style</a:t>
            </a:r>
          </a:p>
        </p:txBody>
      </p:sp>
      <p:sp>
        <p:nvSpPr>
          <p:cNvPr id="3" name="Subtitle 2"/>
          <p:cNvSpPr>
            <a:spLocks noGrp="1"/>
          </p:cNvSpPr>
          <p:nvPr>
            <p:ph type="subTitle" idx="1" hasCustomPrompt="1"/>
          </p:nvPr>
        </p:nvSpPr>
        <p:spPr>
          <a:xfrm>
            <a:off x="640598" y="3326853"/>
            <a:ext cx="10786820" cy="404391"/>
          </a:xfrm>
        </p:spPr>
        <p:txBody>
          <a:bodyPr>
            <a:noAutofit/>
          </a:bodyPr>
          <a:lstStyle>
            <a:lvl1pPr marL="0" marR="0" indent="0" algn="ctr" defTabSz="914400" rtl="0" eaLnBrk="1" fontAlgn="auto" latinLnBrk="0" hangingPunct="1">
              <a:lnSpc>
                <a:spcPct val="90000"/>
              </a:lnSpc>
              <a:spcBef>
                <a:spcPts val="1000"/>
              </a:spcBef>
              <a:spcAft>
                <a:spcPts val="0"/>
              </a:spcAft>
              <a:buClr>
                <a:srgbClr val="6899AA"/>
              </a:buClr>
              <a:buSzTx/>
              <a:buFont typeface="Arial" panose="020B0604020202020204" pitchFamily="34" charset="0"/>
              <a:buNone/>
              <a:tabLst/>
              <a:defRPr sz="24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ECC63546-9615-2447-B841-E15A120C7125}"/>
              </a:ext>
            </a:extLst>
          </p:cNvPr>
          <p:cNvSpPr>
            <a:spLocks noGrp="1"/>
          </p:cNvSpPr>
          <p:nvPr>
            <p:ph type="body" sz="quarter" idx="11" hasCustomPrompt="1"/>
          </p:nvPr>
        </p:nvSpPr>
        <p:spPr>
          <a:xfrm>
            <a:off x="641351" y="3749780"/>
            <a:ext cx="10786533" cy="404391"/>
          </a:xfrm>
        </p:spPr>
        <p:txBody>
          <a:bodyPr/>
          <a:lstStyle>
            <a:lvl1pPr marL="0" indent="0" algn="ctr">
              <a:buNone/>
              <a:defRPr sz="1800" i="1"/>
            </a:lvl1pPr>
            <a:lvl2pPr algn="ctr">
              <a:defRPr/>
            </a:lvl2pPr>
            <a:lvl3pPr algn="ctr">
              <a:defRPr/>
            </a:lvl3pPr>
            <a:lvl4pPr algn="ctr">
              <a:defRPr/>
            </a:lvl4pPr>
            <a:lvl5pPr algn="ctr">
              <a:defRPr/>
            </a:lvl5pPr>
          </a:lstStyle>
          <a:p>
            <a:r>
              <a:rPr lang="en-US"/>
              <a:t>Click To Edit Master Subtitle Style</a:t>
            </a:r>
          </a:p>
        </p:txBody>
      </p:sp>
      <p:pic>
        <p:nvPicPr>
          <p:cNvPr id="9" name="Picture 8" descr="Logo for the NIH Eunice Kennedy Shriver National Institute of Child Health and Human Development ">
            <a:extLst>
              <a:ext uri="{FF2B5EF4-FFF2-40B4-BE49-F238E27FC236}">
                <a16:creationId xmlns:a16="http://schemas.microsoft.com/office/drawing/2014/main" id="{4DA2839C-D5C2-4D45-B69F-5FA65CBABB37}"/>
              </a:ext>
            </a:extLst>
          </p:cNvPr>
          <p:cNvPicPr>
            <a:picLocks noChangeAspect="1"/>
          </p:cNvPicPr>
          <p:nvPr/>
        </p:nvPicPr>
        <p:blipFill>
          <a:blip r:embed="rId3"/>
          <a:stretch>
            <a:fillRect/>
          </a:stretch>
        </p:blipFill>
        <p:spPr>
          <a:xfrm>
            <a:off x="4262424" y="4325655"/>
            <a:ext cx="3603961" cy="534403"/>
          </a:xfrm>
          <a:prstGeom prst="rect">
            <a:avLst/>
          </a:prstGeom>
        </p:spPr>
      </p:pic>
    </p:spTree>
    <p:extLst>
      <p:ext uri="{BB962C8B-B14F-4D97-AF65-F5344CB8AC3E}">
        <p14:creationId xmlns:p14="http://schemas.microsoft.com/office/powerpoint/2010/main" val="381111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and Sideba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78386" y="393191"/>
            <a:ext cx="7520199" cy="944656"/>
          </a:xfrm>
        </p:spPr>
        <p:txBody>
          <a:bodyPr anchor="b">
            <a:noAutofit/>
          </a:bodyPr>
          <a:lstStyle>
            <a:lvl1pPr>
              <a:defRPr sz="2000" b="1">
                <a:solidFill>
                  <a:srgbClr val="001970"/>
                </a:solidFill>
              </a:defRPr>
            </a:lvl1pPr>
          </a:lstStyle>
          <a:p>
            <a:r>
              <a:rPr lang="en-US"/>
              <a:t>Click to edit Master title style</a:t>
            </a:r>
          </a:p>
        </p:txBody>
      </p:sp>
      <p:sp>
        <p:nvSpPr>
          <p:cNvPr id="9" name="Content Placeholder 2"/>
          <p:cNvSpPr>
            <a:spLocks noGrp="1"/>
          </p:cNvSpPr>
          <p:nvPr>
            <p:ph idx="1" hasCustomPrompt="1"/>
          </p:nvPr>
        </p:nvSpPr>
        <p:spPr>
          <a:xfrm>
            <a:off x="4078387" y="1386944"/>
            <a:ext cx="4267815" cy="4192981"/>
          </a:xfrm>
        </p:spPr>
        <p:txBody>
          <a:bodyPr>
            <a:noAutofit/>
          </a:bodyPr>
          <a:lstStyle>
            <a:lvl1pPr>
              <a:lnSpc>
                <a:spcPts val="1960"/>
              </a:lnSpc>
              <a:spcBef>
                <a:spcPts val="1000"/>
              </a:spcBef>
              <a:spcAft>
                <a:spcPts val="1000"/>
              </a:spcAft>
              <a:buClr>
                <a:srgbClr val="21607C"/>
              </a:buClr>
              <a:defRPr sz="2200" b="0"/>
            </a:lvl1pPr>
            <a:lvl2pPr>
              <a:lnSpc>
                <a:spcPts val="1825"/>
              </a:lnSpc>
              <a:spcBef>
                <a:spcPts val="1000"/>
              </a:spcBef>
              <a:spcAft>
                <a:spcPts val="1000"/>
              </a:spcAft>
              <a:buClr>
                <a:srgbClr val="21607C"/>
              </a:buClr>
              <a:defRPr sz="1800"/>
            </a:lvl2pPr>
            <a:lvl3pPr>
              <a:lnSpc>
                <a:spcPct val="100000"/>
              </a:lnSpc>
              <a:spcBef>
                <a:spcPts val="1000"/>
              </a:spcBef>
              <a:spcAft>
                <a:spcPts val="1000"/>
              </a:spcAft>
              <a:buClr>
                <a:srgbClr val="21607C"/>
              </a:buClr>
              <a:defRPr sz="16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vl6pPr>
              <a:defRPr sz="2000"/>
            </a:lvl6pPr>
            <a:lvl7pPr>
              <a:defRPr sz="2000"/>
            </a:lvl7pPr>
            <a:lvl8pPr>
              <a:defRPr sz="2000"/>
            </a:lvl8pPr>
            <a:lvl9pPr>
              <a:defRPr sz="2000"/>
            </a:lvl9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BAD882-E13F-8A40-B859-7E54BDE92D3E}"/>
              </a:ext>
            </a:extLst>
          </p:cNvPr>
          <p:cNvSpPr>
            <a:spLocks noGrp="1"/>
          </p:cNvSpPr>
          <p:nvPr>
            <p:ph sz="quarter" idx="16" hasCustomPrompt="1"/>
          </p:nvPr>
        </p:nvSpPr>
        <p:spPr>
          <a:xfrm>
            <a:off x="8452576" y="1386945"/>
            <a:ext cx="3146009" cy="4192980"/>
          </a:xfrm>
        </p:spPr>
        <p:txBody>
          <a:bodyPr/>
          <a:lstStyle>
            <a:lvl1pPr>
              <a:buClr>
                <a:srgbClr val="21607C"/>
              </a:buClr>
              <a:defRPr sz="2200"/>
            </a:lvl1pPr>
          </a:lstStyle>
          <a:p>
            <a:pPr lvl="0"/>
            <a:r>
              <a:rPr lang="en-US"/>
              <a:t>Add Picture</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901" t="8572" b="16241"/>
          <a:stretch/>
        </p:blipFill>
        <p:spPr>
          <a:xfrm flipH="1">
            <a:off x="0" y="0"/>
            <a:ext cx="3660496" cy="6858000"/>
          </a:xfrm>
          <a:prstGeom prst="rect">
            <a:avLst/>
          </a:prstGeom>
        </p:spPr>
      </p:pic>
      <p:sp>
        <p:nvSpPr>
          <p:cNvPr id="5" name="Text Placeholder 4">
            <a:extLst>
              <a:ext uri="{FF2B5EF4-FFF2-40B4-BE49-F238E27FC236}">
                <a16:creationId xmlns:a16="http://schemas.microsoft.com/office/drawing/2014/main" id="{B64516E7-6C5E-7F42-81E6-9BE93F2EA209}"/>
              </a:ext>
            </a:extLst>
          </p:cNvPr>
          <p:cNvSpPr>
            <a:spLocks noGrp="1"/>
          </p:cNvSpPr>
          <p:nvPr>
            <p:ph type="body" sz="quarter" idx="13"/>
          </p:nvPr>
        </p:nvSpPr>
        <p:spPr>
          <a:xfrm>
            <a:off x="12703" y="868683"/>
            <a:ext cx="3657599" cy="682625"/>
          </a:xfrm>
        </p:spPr>
        <p:txBody>
          <a:bodyPr/>
          <a:lstStyle>
            <a:lvl1pPr marL="0" indent="0" algn="ctr">
              <a:buNone/>
              <a:defRPr sz="3200" b="1">
                <a:solidFill>
                  <a:srgbClr val="001970"/>
                </a:solidFill>
              </a:defRPr>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a:t>Click to edit Master text styles</a:t>
            </a:r>
          </a:p>
        </p:txBody>
      </p:sp>
      <p:sp>
        <p:nvSpPr>
          <p:cNvPr id="13" name="Content Placeholder 12">
            <a:extLst>
              <a:ext uri="{FF2B5EF4-FFF2-40B4-BE49-F238E27FC236}">
                <a16:creationId xmlns:a16="http://schemas.microsoft.com/office/drawing/2014/main" id="{1C53CC85-BED3-8E44-9EC2-2CA342BAC5D7}"/>
              </a:ext>
            </a:extLst>
          </p:cNvPr>
          <p:cNvSpPr>
            <a:spLocks noGrp="1"/>
          </p:cNvSpPr>
          <p:nvPr>
            <p:ph sz="quarter" idx="17" hasCustomPrompt="1"/>
          </p:nvPr>
        </p:nvSpPr>
        <p:spPr>
          <a:xfrm>
            <a:off x="6349" y="1849052"/>
            <a:ext cx="3644900" cy="2741356"/>
          </a:xfrm>
        </p:spPr>
        <p:txBody>
          <a:bodyPr/>
          <a:lstStyle>
            <a:lvl1pPr>
              <a:buClr>
                <a:srgbClr val="21607C"/>
              </a:buClr>
              <a:defRPr sz="1800"/>
            </a:lvl1pPr>
          </a:lstStyle>
          <a:p>
            <a:pPr lvl="0"/>
            <a:r>
              <a:rPr lang="en-US"/>
              <a:t>Add Picture</a:t>
            </a:r>
          </a:p>
        </p:txBody>
      </p:sp>
      <p:sp>
        <p:nvSpPr>
          <p:cNvPr id="8" name="Slide Number Placeholder 5">
            <a:extLst>
              <a:ext uri="{FF2B5EF4-FFF2-40B4-BE49-F238E27FC236}">
                <a16:creationId xmlns:a16="http://schemas.microsoft.com/office/drawing/2014/main" id="{1E50F5C5-9B05-7B46-A39C-F4131AE6D8FF}"/>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289672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2EC9A-D190-44A8-BF7C-48544CFE4E83}"/>
              </a:ext>
            </a:extLst>
          </p:cNvPr>
          <p:cNvSpPr>
            <a:spLocks noGrp="1"/>
          </p:cNvSpPr>
          <p:nvPr>
            <p:ph type="dt" sz="half" idx="10"/>
          </p:nvPr>
        </p:nvSpPr>
        <p:spPr/>
        <p:txBody>
          <a:bodyPr/>
          <a:lstStyle/>
          <a:p>
            <a:fld id="{ABF94632-30AA-4CBA-8F6F-91D3E8386AFB}" type="datetimeFigureOut">
              <a:rPr lang="en-US" smtClean="0"/>
              <a:t>5/23/2024</a:t>
            </a:fld>
            <a:endParaRPr lang="en-US" dirty="0"/>
          </a:p>
        </p:txBody>
      </p:sp>
      <p:sp>
        <p:nvSpPr>
          <p:cNvPr id="3" name="Footer Placeholder 2">
            <a:extLst>
              <a:ext uri="{FF2B5EF4-FFF2-40B4-BE49-F238E27FC236}">
                <a16:creationId xmlns:a16="http://schemas.microsoft.com/office/drawing/2014/main" id="{B5497942-EF2A-4D80-8D20-8954D45F36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9EDBF5-5977-4F93-AAD6-DC6EA4A67971}"/>
              </a:ext>
            </a:extLst>
          </p:cNvPr>
          <p:cNvSpPr>
            <a:spLocks noGrp="1"/>
          </p:cNvSpPr>
          <p:nvPr>
            <p:ph type="sldNum" sz="quarter" idx="12"/>
          </p:nvPr>
        </p:nvSpPr>
        <p:spPr/>
        <p:txBody>
          <a:bodyPr/>
          <a:lstStyle/>
          <a:p>
            <a:fld id="{AC08004F-9663-47A5-A5DF-934DD4DABE44}" type="slidenum">
              <a:rPr lang="en-US" smtClean="0"/>
              <a:t>‹#›</a:t>
            </a:fld>
            <a:endParaRPr lang="en-US" dirty="0"/>
          </a:p>
        </p:txBody>
      </p:sp>
    </p:spTree>
    <p:extLst>
      <p:ext uri="{BB962C8B-B14F-4D97-AF65-F5344CB8AC3E}">
        <p14:creationId xmlns:p14="http://schemas.microsoft.com/office/powerpoint/2010/main" val="82463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with Header">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12192000" cy="685799"/>
          </a:xfrm>
          <a:prstGeom prst="rect">
            <a:avLst/>
          </a:prstGeom>
        </p:spPr>
      </p:pic>
      <p:sp>
        <p:nvSpPr>
          <p:cNvPr id="4" name="Title 1"/>
          <p:cNvSpPr>
            <a:spLocks noGrp="1"/>
          </p:cNvSpPr>
          <p:nvPr>
            <p:ph type="title"/>
          </p:nvPr>
        </p:nvSpPr>
        <p:spPr>
          <a:xfrm>
            <a:off x="838200" y="952268"/>
            <a:ext cx="10515600" cy="1325563"/>
          </a:xfrm>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fld id="{D1B98C03-D87E-428A-8D09-87A958A212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118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753360"/>
            <a:ext cx="9144000" cy="1971040"/>
          </a:xfrm>
        </p:spPr>
        <p:txBody>
          <a:bodyPr anchor="t" anchorCtr="0">
            <a:noAutofit/>
          </a:bodyPr>
          <a:lstStyle>
            <a:lvl1pPr algn="ctr">
              <a:defRPr sz="3000">
                <a:solidFill>
                  <a:srgbClr val="001970"/>
                </a:solidFill>
              </a:defRPr>
            </a:lvl1pPr>
          </a:lstStyle>
          <a:p>
            <a:r>
              <a:rPr lang="en-US"/>
              <a:t>Click To Edit Master Title Style</a:t>
            </a:r>
          </a:p>
        </p:txBody>
      </p:sp>
      <p:sp>
        <p:nvSpPr>
          <p:cNvPr id="3" name="Subtitle 2"/>
          <p:cNvSpPr>
            <a:spLocks noGrp="1"/>
          </p:cNvSpPr>
          <p:nvPr>
            <p:ph type="subTitle" idx="1" hasCustomPrompt="1"/>
          </p:nvPr>
        </p:nvSpPr>
        <p:spPr>
          <a:xfrm>
            <a:off x="1524000" y="4826000"/>
            <a:ext cx="9144000" cy="17672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3ACBB510-5E86-9B4E-A5D9-835B68E6B67A}"/>
              </a:ext>
            </a:extLst>
          </p:cNvPr>
          <p:cNvPicPr>
            <a:picLocks noChangeAspect="1"/>
          </p:cNvPicPr>
          <p:nvPr/>
        </p:nvPicPr>
        <p:blipFill>
          <a:blip r:embed="rId3"/>
          <a:stretch>
            <a:fillRect/>
          </a:stretch>
        </p:blipFill>
        <p:spPr>
          <a:xfrm>
            <a:off x="5678609" y="1811233"/>
            <a:ext cx="834774" cy="830621"/>
          </a:xfrm>
          <a:prstGeom prst="rect">
            <a:avLst/>
          </a:prstGeom>
        </p:spPr>
      </p:pic>
    </p:spTree>
    <p:extLst>
      <p:ext uri="{BB962C8B-B14F-4D97-AF65-F5344CB8AC3E}">
        <p14:creationId xmlns:p14="http://schemas.microsoft.com/office/powerpoint/2010/main" val="42778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21696" cy="1325880"/>
          </a:xfrm>
        </p:spPr>
        <p:txBody>
          <a:bodyPr anchor="t" anchorCtr="0">
            <a:noAutofit/>
          </a:bodyPr>
          <a:lstStyle>
            <a:lvl1pPr>
              <a:defRPr sz="3200" b="1">
                <a:solidFill>
                  <a:srgbClr val="001970"/>
                </a:solidFill>
              </a:defRPr>
            </a:lvl1pPr>
          </a:lstStyle>
          <a:p>
            <a:r>
              <a:rPr lang="en-US"/>
              <a:t>Click to edit Master title style</a:t>
            </a:r>
          </a:p>
        </p:txBody>
      </p:sp>
      <p:sp>
        <p:nvSpPr>
          <p:cNvPr id="3" name="Content Placeholder 2"/>
          <p:cNvSpPr>
            <a:spLocks noGrp="1"/>
          </p:cNvSpPr>
          <p:nvPr>
            <p:ph idx="1"/>
          </p:nvPr>
        </p:nvSpPr>
        <p:spPr>
          <a:xfrm>
            <a:off x="838200" y="1471399"/>
            <a:ext cx="10515600" cy="4552315"/>
          </a:xfrm>
        </p:spPr>
        <p:txBody>
          <a:bodyPr>
            <a:noAutofit/>
          </a:bodyPr>
          <a:lstStyle>
            <a:lvl1pPr>
              <a:lnSpc>
                <a:spcPct val="100000"/>
              </a:lnSpc>
              <a:spcAft>
                <a:spcPts val="1000"/>
              </a:spcAft>
              <a:buClr>
                <a:srgbClr val="21607C"/>
              </a:buClr>
              <a:defRPr sz="2200"/>
            </a:lvl1pPr>
            <a:lvl2pPr>
              <a:lnSpc>
                <a:spcPct val="100000"/>
              </a:lnSpc>
              <a:spcAft>
                <a:spcPts val="1000"/>
              </a:spcAft>
              <a:buClr>
                <a:srgbClr val="21607C"/>
              </a:buClr>
              <a:defRPr sz="1800"/>
            </a:lvl2pPr>
            <a:lvl3pPr>
              <a:lnSpc>
                <a:spcPct val="100000"/>
              </a:lnSpc>
              <a:spcAft>
                <a:spcPts val="1000"/>
              </a:spcAft>
              <a:buClr>
                <a:srgbClr val="21607C"/>
              </a:buClr>
              <a:defRPr sz="1600"/>
            </a:lvl3pPr>
            <a:lvl4pPr>
              <a:lnSpc>
                <a:spcPct val="100000"/>
              </a:lnSpc>
              <a:spcAft>
                <a:spcPts val="1000"/>
              </a:spcAft>
              <a:buClr>
                <a:srgbClr val="21607C"/>
              </a:buClr>
              <a:defRPr sz="1400"/>
            </a:lvl4pPr>
            <a:lvl5pPr>
              <a:lnSpc>
                <a:spcPct val="100000"/>
              </a:lnSpc>
              <a:spcAft>
                <a:spcPts val="1000"/>
              </a:spcAft>
              <a:buClr>
                <a:srgbClr val="21607C"/>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3">
            <a:extLst>
              <a:ext uri="{FF2B5EF4-FFF2-40B4-BE49-F238E27FC236}">
                <a16:creationId xmlns:a16="http://schemas.microsoft.com/office/drawing/2014/main" id="{3D4AEFB2-2130-5A4E-AF9B-2789A24C2188}"/>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0" name="Picture 9">
            <a:extLst>
              <a:ext uri="{FF2B5EF4-FFF2-40B4-BE49-F238E27FC236}">
                <a16:creationId xmlns:a16="http://schemas.microsoft.com/office/drawing/2014/main" id="{944F1391-13C7-7945-BEBF-BA710E7E4A4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412924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15600" cy="1325880"/>
          </a:xfrm>
        </p:spPr>
        <p:txBody>
          <a:bodyPr anchor="t" anchorCtr="0">
            <a:noAutofit/>
          </a:bodyPr>
          <a:lstStyle>
            <a:lvl1pPr>
              <a:defRPr sz="3200" b="1">
                <a:solidFill>
                  <a:srgbClr val="001970"/>
                </a:solidFill>
              </a:defRPr>
            </a:lvl1pPr>
          </a:lstStyle>
          <a:p>
            <a:r>
              <a:rPr lang="en-US"/>
              <a:t>Click to edit Master title style</a:t>
            </a:r>
          </a:p>
        </p:txBody>
      </p:sp>
      <p:sp>
        <p:nvSpPr>
          <p:cNvPr id="4" name="Text Placeholder 3">
            <a:extLst>
              <a:ext uri="{FF2B5EF4-FFF2-40B4-BE49-F238E27FC236}">
                <a16:creationId xmlns:a16="http://schemas.microsoft.com/office/drawing/2014/main" id="{F8F5EA15-EFBD-4242-9E38-5B4CEC90B92C}"/>
              </a:ext>
            </a:extLst>
          </p:cNvPr>
          <p:cNvSpPr>
            <a:spLocks noGrp="1"/>
          </p:cNvSpPr>
          <p:nvPr>
            <p:ph type="body" sz="quarter" idx="14"/>
          </p:nvPr>
        </p:nvSpPr>
        <p:spPr>
          <a:xfrm>
            <a:off x="838200" y="1408176"/>
            <a:ext cx="10517717" cy="319088"/>
          </a:xfrm>
        </p:spPr>
        <p:txBody>
          <a:bodyPr/>
          <a:lstStyle>
            <a:lvl1pPr marL="0" indent="0">
              <a:buNone/>
              <a:defRPr sz="1800" b="1"/>
            </a:lvl1pPr>
          </a:lstStyle>
          <a:p>
            <a:pPr lvl="0"/>
            <a:r>
              <a:rPr lang="en-US"/>
              <a:t>Click to edit Master text styles</a:t>
            </a:r>
          </a:p>
        </p:txBody>
      </p:sp>
      <p:sp>
        <p:nvSpPr>
          <p:cNvPr id="10" name="Table Placeholder 9">
            <a:extLst>
              <a:ext uri="{FF2B5EF4-FFF2-40B4-BE49-F238E27FC236}">
                <a16:creationId xmlns:a16="http://schemas.microsoft.com/office/drawing/2014/main" id="{25BF1D22-7F7D-0843-8741-08DA86E0BEFC}"/>
              </a:ext>
            </a:extLst>
          </p:cNvPr>
          <p:cNvSpPr>
            <a:spLocks noGrp="1"/>
          </p:cNvSpPr>
          <p:nvPr>
            <p:ph type="tbl" sz="quarter" idx="13"/>
          </p:nvPr>
        </p:nvSpPr>
        <p:spPr>
          <a:xfrm>
            <a:off x="846383" y="1791979"/>
            <a:ext cx="10515600" cy="3749984"/>
          </a:xfrm>
        </p:spPr>
        <p:txBody>
          <a:bodyPr/>
          <a:lstStyle>
            <a:lvl1pPr marL="0" indent="0">
              <a:buNone/>
              <a:defRPr/>
            </a:lvl1pPr>
          </a:lstStyle>
          <a:p>
            <a:r>
              <a:rPr lang="en-US" dirty="0"/>
              <a:t>Click icon to add table</a:t>
            </a:r>
          </a:p>
        </p:txBody>
      </p:sp>
      <p:pic>
        <p:nvPicPr>
          <p:cNvPr id="11" name="Content Placeholder 3">
            <a:extLst>
              <a:ext uri="{FF2B5EF4-FFF2-40B4-BE49-F238E27FC236}">
                <a16:creationId xmlns:a16="http://schemas.microsoft.com/office/drawing/2014/main" id="{30831C07-1E73-3340-BA41-7EB28974BEC9}"/>
              </a:ext>
              <a:ext uri="{C183D7F6-B498-43B3-948B-1728B52AA6E4}">
                <adec:decorative xmlns:adec="http://schemas.microsoft.com/office/drawing/2017/decorative" val="1"/>
              </a:ext>
            </a:extLst>
          </p:cNvPr>
          <p:cNvPicPr>
            <a:picLocks noChangeAspect="1"/>
          </p:cNvPicPr>
          <p:nvPr/>
        </p:nvPicPr>
        <p:blipFill rotWithShape="1">
          <a:blip r:embed="rId2"/>
          <a:srcRect t="10163" b="30866"/>
          <a:stretch/>
        </p:blipFill>
        <p:spPr>
          <a:xfrm>
            <a:off x="0" y="6138120"/>
            <a:ext cx="12207240" cy="719880"/>
          </a:xfrm>
          <a:prstGeom prst="rect">
            <a:avLst/>
          </a:prstGeom>
        </p:spPr>
      </p:pic>
      <p:pic>
        <p:nvPicPr>
          <p:cNvPr id="12" name="Content Placeholder 3">
            <a:extLst>
              <a:ext uri="{FF2B5EF4-FFF2-40B4-BE49-F238E27FC236}">
                <a16:creationId xmlns:a16="http://schemas.microsoft.com/office/drawing/2014/main" id="{59ABB930-93AC-9540-A203-9C499228563F}"/>
              </a:ext>
              <a:ext uri="{C183D7F6-B498-43B3-948B-1728B52AA6E4}">
                <adec:decorative xmlns:adec="http://schemas.microsoft.com/office/drawing/2017/decorative" val="1"/>
              </a:ext>
            </a:extLst>
          </p:cNvPr>
          <p:cNvPicPr>
            <a:picLocks noChangeAspect="1"/>
          </p:cNvPicPr>
          <p:nvPr/>
        </p:nvPicPr>
        <p:blipFill rotWithShape="1">
          <a:blip r:embed="rId3"/>
          <a:srcRect l="17523" t="8803" b="20514"/>
          <a:stretch/>
        </p:blipFill>
        <p:spPr>
          <a:xfrm>
            <a:off x="-877" y="6061102"/>
            <a:ext cx="12207240" cy="784613"/>
          </a:xfrm>
          <a:prstGeom prst="rect">
            <a:avLst/>
          </a:prstGeom>
        </p:spPr>
      </p:pic>
      <p:pic>
        <p:nvPicPr>
          <p:cNvPr id="13" name="Picture 12">
            <a:extLst>
              <a:ext uri="{FF2B5EF4-FFF2-40B4-BE49-F238E27FC236}">
                <a16:creationId xmlns:a16="http://schemas.microsoft.com/office/drawing/2014/main" id="{ADD1A8C3-9035-3843-BD20-A3A01C6FB485}"/>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1315812" y="6160572"/>
            <a:ext cx="586463" cy="583545"/>
          </a:xfrm>
          <a:prstGeom prst="rect">
            <a:avLst/>
          </a:prstGeom>
        </p:spPr>
      </p:pic>
      <p:sp>
        <p:nvSpPr>
          <p:cNvPr id="14" name="Slide Number Placeholder 5">
            <a:extLst>
              <a:ext uri="{FF2B5EF4-FFF2-40B4-BE49-F238E27FC236}">
                <a16:creationId xmlns:a16="http://schemas.microsoft.com/office/drawing/2014/main" id="{5E894EDD-F12E-9F4A-BF96-B72293A11A6F}"/>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199928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Side-by-side Picture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D8EC01-E507-C541-95E2-A817E6BE38E0}"/>
              </a:ext>
            </a:extLst>
          </p:cNvPr>
          <p:cNvSpPr>
            <a:spLocks noGrp="1"/>
          </p:cNvSpPr>
          <p:nvPr>
            <p:ph type="title"/>
          </p:nvPr>
        </p:nvSpPr>
        <p:spPr>
          <a:xfrm>
            <a:off x="841248" y="137160"/>
            <a:ext cx="10515600" cy="1325880"/>
          </a:xfrm>
        </p:spPr>
        <p:txBody>
          <a:bodyPr anchor="t" anchorCtr="0">
            <a:noAutofit/>
          </a:bodyPr>
          <a:lstStyle>
            <a:lvl1pPr>
              <a:defRPr sz="3200" b="1">
                <a:solidFill>
                  <a:srgbClr val="00197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2177CCC-AEEE-A644-B096-A1FDA66081EA}"/>
              </a:ext>
            </a:extLst>
          </p:cNvPr>
          <p:cNvSpPr>
            <a:spLocks noGrp="1"/>
          </p:cNvSpPr>
          <p:nvPr>
            <p:ph type="pic" sz="quarter" idx="13" hasCustomPrompt="1"/>
          </p:nvPr>
        </p:nvSpPr>
        <p:spPr>
          <a:xfrm>
            <a:off x="838201" y="1497013"/>
            <a:ext cx="4635927" cy="3473886"/>
          </a:xfrm>
        </p:spPr>
        <p:txBody>
          <a:bodyPr/>
          <a:lstStyle>
            <a:lvl1pPr>
              <a:buClr>
                <a:srgbClr val="21607C"/>
              </a:buClr>
              <a:defRPr/>
            </a:lvl1pPr>
          </a:lstStyle>
          <a:p>
            <a:r>
              <a:rPr lang="en-US" dirty="0"/>
              <a:t>Add Picture</a:t>
            </a:r>
          </a:p>
        </p:txBody>
      </p:sp>
      <p:sp>
        <p:nvSpPr>
          <p:cNvPr id="12" name="Text Placeholder 11">
            <a:extLst>
              <a:ext uri="{FF2B5EF4-FFF2-40B4-BE49-F238E27FC236}">
                <a16:creationId xmlns:a16="http://schemas.microsoft.com/office/drawing/2014/main" id="{03270B7C-8712-F44D-933A-60136AE7C3DE}"/>
              </a:ext>
            </a:extLst>
          </p:cNvPr>
          <p:cNvSpPr>
            <a:spLocks noGrp="1"/>
          </p:cNvSpPr>
          <p:nvPr>
            <p:ph type="body" sz="quarter" idx="15" hasCustomPrompt="1"/>
          </p:nvPr>
        </p:nvSpPr>
        <p:spPr>
          <a:xfrm>
            <a:off x="838201" y="5032376"/>
            <a:ext cx="4635500" cy="269918"/>
          </a:xfrm>
        </p:spPr>
        <p:txBody>
          <a:bodyPr/>
          <a:lstStyle>
            <a:lvl1pPr marL="0" indent="0" algn="ctr">
              <a:buNone/>
              <a:defRPr sz="1400" b="1"/>
            </a:lvl1pPr>
          </a:lstStyle>
          <a:p>
            <a:pPr lvl="0"/>
            <a:r>
              <a:rPr lang="en-US"/>
              <a:t>Caption Text</a:t>
            </a:r>
          </a:p>
        </p:txBody>
      </p:sp>
      <p:sp>
        <p:nvSpPr>
          <p:cNvPr id="10" name="Picture Placeholder 9">
            <a:extLst>
              <a:ext uri="{FF2B5EF4-FFF2-40B4-BE49-F238E27FC236}">
                <a16:creationId xmlns:a16="http://schemas.microsoft.com/office/drawing/2014/main" id="{B4136A40-9784-4F48-8181-576A71221000}"/>
              </a:ext>
            </a:extLst>
          </p:cNvPr>
          <p:cNvSpPr>
            <a:spLocks noGrp="1"/>
          </p:cNvSpPr>
          <p:nvPr>
            <p:ph type="pic" sz="quarter" idx="14" hasCustomPrompt="1"/>
          </p:nvPr>
        </p:nvSpPr>
        <p:spPr>
          <a:xfrm>
            <a:off x="6717876" y="1497013"/>
            <a:ext cx="4638041" cy="3473885"/>
          </a:xfrm>
        </p:spPr>
        <p:txBody>
          <a:bodyPr/>
          <a:lstStyle>
            <a:lvl1pPr>
              <a:buClr>
                <a:srgbClr val="21607C"/>
              </a:buClr>
              <a:defRPr/>
            </a:lvl1pPr>
          </a:lstStyle>
          <a:p>
            <a:r>
              <a:rPr lang="en-US" dirty="0"/>
              <a:t>Add Picture</a:t>
            </a:r>
          </a:p>
        </p:txBody>
      </p:sp>
      <p:sp>
        <p:nvSpPr>
          <p:cNvPr id="14" name="Text Placeholder 13">
            <a:extLst>
              <a:ext uri="{FF2B5EF4-FFF2-40B4-BE49-F238E27FC236}">
                <a16:creationId xmlns:a16="http://schemas.microsoft.com/office/drawing/2014/main" id="{2E1D8AD5-19E8-A147-AC91-D9E1565F27D6}"/>
              </a:ext>
            </a:extLst>
          </p:cNvPr>
          <p:cNvSpPr>
            <a:spLocks noGrp="1"/>
          </p:cNvSpPr>
          <p:nvPr>
            <p:ph type="body" sz="quarter" idx="16" hasCustomPrompt="1"/>
          </p:nvPr>
        </p:nvSpPr>
        <p:spPr>
          <a:xfrm>
            <a:off x="6718301" y="5032376"/>
            <a:ext cx="4637617" cy="269918"/>
          </a:xfrm>
        </p:spPr>
        <p:txBody>
          <a:bodyPr/>
          <a:lstStyle>
            <a:lvl1pPr marL="0" indent="0" algn="ctr">
              <a:buNone/>
              <a:defRPr lang="en-US" sz="1400" b="1" kern="1200" dirty="0">
                <a:solidFill>
                  <a:schemeClr val="tx1"/>
                </a:solidFill>
                <a:latin typeface="+mn-lt"/>
                <a:ea typeface="+mn-ea"/>
                <a:cs typeface="+mn-cs"/>
              </a:defRPr>
            </a:lvl1pPr>
          </a:lstStyle>
          <a:p>
            <a:pPr lvl="0"/>
            <a:r>
              <a:rPr lang="en-US"/>
              <a:t>Caption Text</a:t>
            </a:r>
          </a:p>
        </p:txBody>
      </p:sp>
      <p:pic>
        <p:nvPicPr>
          <p:cNvPr id="15" name="Content Placeholder 3">
            <a:extLst>
              <a:ext uri="{FF2B5EF4-FFF2-40B4-BE49-F238E27FC236}">
                <a16:creationId xmlns:a16="http://schemas.microsoft.com/office/drawing/2014/main" id="{98EF02A7-EA58-C54E-AE4E-5A47083D15B8}"/>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6" name="Picture 15">
            <a:extLst>
              <a:ext uri="{FF2B5EF4-FFF2-40B4-BE49-F238E27FC236}">
                <a16:creationId xmlns:a16="http://schemas.microsoft.com/office/drawing/2014/main" id="{F7978BAC-FF8A-B948-A7CA-6DEC33371B2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
        <p:nvSpPr>
          <p:cNvPr id="17" name="Slide Number Placeholder 5">
            <a:extLst>
              <a:ext uri="{FF2B5EF4-FFF2-40B4-BE49-F238E27FC236}">
                <a16:creationId xmlns:a16="http://schemas.microsoft.com/office/drawing/2014/main" id="{7F469027-D517-1446-BCC5-B4E2A33A4391}"/>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190782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1"/>
            <a:ext cx="10515600" cy="1197863"/>
          </a:xfrm>
        </p:spPr>
        <p:txBody>
          <a:bodyPr anchor="t" anchorCtr="0">
            <a:noAutofit/>
          </a:bodyPr>
          <a:lstStyle>
            <a:lvl1pPr>
              <a:defRPr sz="3200" b="1">
                <a:solidFill>
                  <a:srgbClr val="001970"/>
                </a:solidFill>
              </a:defRPr>
            </a:lvl1pPr>
          </a:lstStyle>
          <a:p>
            <a:r>
              <a:rPr lang="en-US"/>
              <a:t>Click to edit Master title style</a:t>
            </a:r>
          </a:p>
        </p:txBody>
      </p:sp>
      <p:sp>
        <p:nvSpPr>
          <p:cNvPr id="9" name="Text Placeholder 8">
            <a:extLst>
              <a:ext uri="{FF2B5EF4-FFF2-40B4-BE49-F238E27FC236}">
                <a16:creationId xmlns:a16="http://schemas.microsoft.com/office/drawing/2014/main" id="{E92E4E52-0B80-CD4C-8128-FD457DA36A5F}"/>
              </a:ext>
            </a:extLst>
          </p:cNvPr>
          <p:cNvSpPr>
            <a:spLocks noGrp="1"/>
          </p:cNvSpPr>
          <p:nvPr>
            <p:ph type="body" sz="quarter" idx="14" hasCustomPrompt="1"/>
          </p:nvPr>
        </p:nvSpPr>
        <p:spPr>
          <a:xfrm>
            <a:off x="838200" y="1408177"/>
            <a:ext cx="10517717" cy="339725"/>
          </a:xfrm>
        </p:spPr>
        <p:txBody>
          <a:bodyPr/>
          <a:lstStyle>
            <a:lvl1pPr marL="0" indent="0">
              <a:buNone/>
              <a:defRPr sz="1800" b="1"/>
            </a:lvl1pPr>
          </a:lstStyle>
          <a:p>
            <a:pPr lvl="0"/>
            <a:r>
              <a:rPr lang="en-US"/>
              <a:t>Add Text</a:t>
            </a:r>
          </a:p>
        </p:txBody>
      </p:sp>
      <p:sp>
        <p:nvSpPr>
          <p:cNvPr id="4" name="Picture Placeholder 3">
            <a:extLst>
              <a:ext uri="{FF2B5EF4-FFF2-40B4-BE49-F238E27FC236}">
                <a16:creationId xmlns:a16="http://schemas.microsoft.com/office/drawing/2014/main" id="{67EFC652-B9EF-FC49-950F-D084B44F5604}"/>
              </a:ext>
            </a:extLst>
          </p:cNvPr>
          <p:cNvSpPr>
            <a:spLocks noGrp="1"/>
          </p:cNvSpPr>
          <p:nvPr>
            <p:ph type="pic" sz="quarter" idx="13" hasCustomPrompt="1"/>
          </p:nvPr>
        </p:nvSpPr>
        <p:spPr>
          <a:xfrm>
            <a:off x="838200" y="1821054"/>
            <a:ext cx="10517717" cy="3781948"/>
          </a:xfrm>
        </p:spPr>
        <p:txBody>
          <a:bodyPr/>
          <a:lstStyle>
            <a:lvl1pPr>
              <a:buClr>
                <a:srgbClr val="21607C"/>
              </a:buClr>
              <a:defRPr/>
            </a:lvl1pPr>
          </a:lstStyle>
          <a:p>
            <a:r>
              <a:rPr lang="en-US" dirty="0"/>
              <a:t>Add Picture</a:t>
            </a:r>
          </a:p>
        </p:txBody>
      </p:sp>
      <p:sp>
        <p:nvSpPr>
          <p:cNvPr id="11" name="Text Placeholder 10">
            <a:extLst>
              <a:ext uri="{FF2B5EF4-FFF2-40B4-BE49-F238E27FC236}">
                <a16:creationId xmlns:a16="http://schemas.microsoft.com/office/drawing/2014/main" id="{D5E0545B-A247-164B-BE65-215B8F5947FF}"/>
              </a:ext>
            </a:extLst>
          </p:cNvPr>
          <p:cNvSpPr>
            <a:spLocks noGrp="1"/>
          </p:cNvSpPr>
          <p:nvPr>
            <p:ph type="body" sz="quarter" idx="15" hasCustomPrompt="1"/>
          </p:nvPr>
        </p:nvSpPr>
        <p:spPr>
          <a:xfrm>
            <a:off x="838200" y="5664200"/>
            <a:ext cx="10517717" cy="350838"/>
          </a:xfrm>
        </p:spPr>
        <p:txBody>
          <a:bodyPr/>
          <a:lstStyle>
            <a:lvl1pPr marL="0" indent="0">
              <a:buNone/>
              <a:defRPr sz="1050" i="1"/>
            </a:lvl1pPr>
          </a:lstStyle>
          <a:p>
            <a:pPr lvl="0"/>
            <a:r>
              <a:rPr lang="en-US"/>
              <a:t>Source/Footnote text</a:t>
            </a:r>
          </a:p>
        </p:txBody>
      </p:sp>
      <p:pic>
        <p:nvPicPr>
          <p:cNvPr id="13" name="Content Placeholder 3">
            <a:extLst>
              <a:ext uri="{FF2B5EF4-FFF2-40B4-BE49-F238E27FC236}">
                <a16:creationId xmlns:a16="http://schemas.microsoft.com/office/drawing/2014/main" id="{9C9C0462-7FBA-B84C-A0DF-AD8F45854D0A}"/>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4" name="Picture 13">
            <a:extLst>
              <a:ext uri="{FF2B5EF4-FFF2-40B4-BE49-F238E27FC236}">
                <a16:creationId xmlns:a16="http://schemas.microsoft.com/office/drawing/2014/main" id="{CE82EAB2-FEA0-3F49-A90F-EB5C9032A30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
        <p:nvSpPr>
          <p:cNvPr id="15" name="Slide Number Placeholder 5">
            <a:extLst>
              <a:ext uri="{FF2B5EF4-FFF2-40B4-BE49-F238E27FC236}">
                <a16:creationId xmlns:a16="http://schemas.microsoft.com/office/drawing/2014/main" id="{4A8EF7F8-971A-4647-A0FA-6F89D07DCF72}"/>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24343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09"/>
            <a:ext cx="10515600" cy="443783"/>
          </a:xfrm>
        </p:spPr>
        <p:txBody>
          <a:bodyPr/>
          <a:lstStyle>
            <a:lvl1pPr>
              <a:defRPr sz="1400"/>
            </a:lvl1pPr>
          </a:lstStyle>
          <a:p>
            <a:r>
              <a:rPr lang="en-US"/>
              <a:t>Click to edit Master title style</a:t>
            </a:r>
          </a:p>
        </p:txBody>
      </p:sp>
      <p:sp>
        <p:nvSpPr>
          <p:cNvPr id="6" name="Text Placeholder 5"/>
          <p:cNvSpPr>
            <a:spLocks noGrp="1"/>
          </p:cNvSpPr>
          <p:nvPr>
            <p:ph type="body" sz="quarter" idx="11" hasCustomPrompt="1"/>
          </p:nvPr>
        </p:nvSpPr>
        <p:spPr>
          <a:xfrm>
            <a:off x="838200" y="1898046"/>
            <a:ext cx="10515600" cy="3973513"/>
          </a:xfrm>
        </p:spPr>
        <p:txBody>
          <a:bodyPr/>
          <a:lstStyle>
            <a:lvl1pPr marL="0" indent="0">
              <a:buNone/>
              <a:defRPr sz="1800"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Quote text</a:t>
            </a:r>
          </a:p>
        </p:txBody>
      </p:sp>
      <p:pic>
        <p:nvPicPr>
          <p:cNvPr id="7" name="Content Placeholder 3">
            <a:extLst>
              <a:ext uri="{FF2B5EF4-FFF2-40B4-BE49-F238E27FC236}">
                <a16:creationId xmlns:a16="http://schemas.microsoft.com/office/drawing/2014/main" id="{9C9C0462-7FBA-B84C-A0DF-AD8F45854D0A}"/>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8" name="Picture 7">
            <a:extLst>
              <a:ext uri="{FF2B5EF4-FFF2-40B4-BE49-F238E27FC236}">
                <a16:creationId xmlns:a16="http://schemas.microsoft.com/office/drawing/2014/main" id="{CE82EAB2-FEA0-3F49-A90F-EB5C9032A30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
        <p:nvSpPr>
          <p:cNvPr id="9" name="Slide Number Placeholder 5">
            <a:extLst>
              <a:ext uri="{FF2B5EF4-FFF2-40B4-BE49-F238E27FC236}">
                <a16:creationId xmlns:a16="http://schemas.microsoft.com/office/drawing/2014/main" id="{4A8EF7F8-971A-4647-A0FA-6F89D07DCF72}"/>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319079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37161"/>
            <a:ext cx="10515600" cy="1198501"/>
          </a:xfrm>
        </p:spPr>
        <p:txBody>
          <a:bodyPr anchor="t" anchorCtr="0">
            <a:noAutofit/>
          </a:bodyPr>
          <a:lstStyle>
            <a:lvl1pPr>
              <a:defRPr sz="3200" b="1">
                <a:solidFill>
                  <a:srgbClr val="001970"/>
                </a:solidFill>
              </a:defRPr>
            </a:lvl1pPr>
          </a:lstStyle>
          <a:p>
            <a:r>
              <a:rPr lang="en-US"/>
              <a:t>Click to edit Master title style</a:t>
            </a:r>
          </a:p>
        </p:txBody>
      </p:sp>
      <p:sp>
        <p:nvSpPr>
          <p:cNvPr id="5" name="Content Placeholder 2"/>
          <p:cNvSpPr>
            <a:spLocks noGrp="1"/>
          </p:cNvSpPr>
          <p:nvPr>
            <p:ph sz="half" idx="1"/>
          </p:nvPr>
        </p:nvSpPr>
        <p:spPr>
          <a:xfrm>
            <a:off x="838200" y="1463041"/>
            <a:ext cx="6689747"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hasCustomPrompt="1"/>
          </p:nvPr>
        </p:nvSpPr>
        <p:spPr>
          <a:xfrm>
            <a:off x="7748875" y="1461915"/>
            <a:ext cx="3604924"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pic>
        <p:nvPicPr>
          <p:cNvPr id="11" name="Content Placeholder 3">
            <a:extLst>
              <a:ext uri="{FF2B5EF4-FFF2-40B4-BE49-F238E27FC236}">
                <a16:creationId xmlns:a16="http://schemas.microsoft.com/office/drawing/2014/main" id="{8F757345-3BDC-6241-BABC-F24330B968BC}"/>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2" name="Picture 11">
            <a:extLst>
              <a:ext uri="{FF2B5EF4-FFF2-40B4-BE49-F238E27FC236}">
                <a16:creationId xmlns:a16="http://schemas.microsoft.com/office/drawing/2014/main" id="{71DA054F-D5B5-D74E-998D-A26238F5930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
        <p:nvSpPr>
          <p:cNvPr id="13" name="Slide Number Placeholder 5">
            <a:extLst>
              <a:ext uri="{FF2B5EF4-FFF2-40B4-BE49-F238E27FC236}">
                <a16:creationId xmlns:a16="http://schemas.microsoft.com/office/drawing/2014/main" id="{4FA52F2B-6BC0-4F41-9F05-F787BF7AA2F1}"/>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129758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0684CC-1456-324B-906D-3F8BA1CBA1F8}"/>
              </a:ext>
            </a:extLst>
          </p:cNvPr>
          <p:cNvSpPr>
            <a:spLocks noGrp="1"/>
          </p:cNvSpPr>
          <p:nvPr>
            <p:ph type="title"/>
          </p:nvPr>
        </p:nvSpPr>
        <p:spPr>
          <a:xfrm>
            <a:off x="838200" y="137160"/>
            <a:ext cx="10515600" cy="1032454"/>
          </a:xfrm>
        </p:spPr>
        <p:txBody>
          <a:bodyPr anchor="t" anchorCtr="0">
            <a:noAutofit/>
          </a:bodyPr>
          <a:lstStyle>
            <a:lvl1pPr>
              <a:defRPr sz="3200" b="1">
                <a:solidFill>
                  <a:srgbClr val="001970"/>
                </a:solidFill>
              </a:defRPr>
            </a:lvl1pPr>
          </a:lstStyle>
          <a:p>
            <a:r>
              <a:rPr lang="en-US"/>
              <a:t>Click to edit Master title style</a:t>
            </a:r>
          </a:p>
        </p:txBody>
      </p:sp>
      <p:sp>
        <p:nvSpPr>
          <p:cNvPr id="11" name="Text Placeholder 2">
            <a:extLst>
              <a:ext uri="{FF2B5EF4-FFF2-40B4-BE49-F238E27FC236}">
                <a16:creationId xmlns:a16="http://schemas.microsoft.com/office/drawing/2014/main" id="{53435592-AB79-174F-82F8-951400A59B47}"/>
              </a:ext>
            </a:extLst>
          </p:cNvPr>
          <p:cNvSpPr>
            <a:spLocks noGrp="1"/>
          </p:cNvSpPr>
          <p:nvPr>
            <p:ph type="body" idx="13" hasCustomPrompt="1"/>
          </p:nvPr>
        </p:nvSpPr>
        <p:spPr>
          <a:xfrm>
            <a:off x="838201" y="1171197"/>
            <a:ext cx="5181600" cy="51478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p:cNvSpPr>
            <a:spLocks noGrp="1"/>
          </p:cNvSpPr>
          <p:nvPr>
            <p:ph sz="half" idx="1"/>
          </p:nvPr>
        </p:nvSpPr>
        <p:spPr>
          <a:xfrm>
            <a:off x="838200" y="1696249"/>
            <a:ext cx="5181600" cy="4320903"/>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1F0CCA0-F70B-2C4F-87CA-C6473D256265}"/>
              </a:ext>
            </a:extLst>
          </p:cNvPr>
          <p:cNvSpPr>
            <a:spLocks noGrp="1"/>
          </p:cNvSpPr>
          <p:nvPr>
            <p:ph type="body" sz="quarter" idx="3" hasCustomPrompt="1"/>
          </p:nvPr>
        </p:nvSpPr>
        <p:spPr>
          <a:xfrm>
            <a:off x="6172202" y="1171194"/>
            <a:ext cx="5181599" cy="523028"/>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3"/>
          <p:cNvSpPr>
            <a:spLocks noGrp="1"/>
          </p:cNvSpPr>
          <p:nvPr>
            <p:ph sz="half" idx="2" hasCustomPrompt="1"/>
          </p:nvPr>
        </p:nvSpPr>
        <p:spPr>
          <a:xfrm>
            <a:off x="6172200" y="1695121"/>
            <a:ext cx="5181600" cy="4320903"/>
          </a:xfrm>
        </p:spPr>
        <p:txBody>
          <a:bodyPr>
            <a:noAutofit/>
          </a:bodyPr>
          <a:lstStyle>
            <a:lvl1pPr marL="342900" indent="-342900">
              <a:lnSpc>
                <a:spcPct val="100000"/>
              </a:lnSpc>
              <a:spcBef>
                <a:spcPts val="1000"/>
              </a:spcBef>
              <a:spcAft>
                <a:spcPts val="1000"/>
              </a:spcAft>
              <a:buClr>
                <a:srgbClr val="21607C"/>
              </a:buClr>
              <a:buFont typeface="+mj-lt"/>
              <a:buAutoNum type="arabicPeriod"/>
              <a:defRPr sz="2200"/>
            </a:lvl1pPr>
            <a:lvl2pPr marL="800100" indent="-342900">
              <a:lnSpc>
                <a:spcPct val="100000"/>
              </a:lnSpc>
              <a:spcBef>
                <a:spcPts val="1000"/>
              </a:spcBef>
              <a:spcAft>
                <a:spcPts val="1000"/>
              </a:spcAft>
              <a:buClr>
                <a:srgbClr val="21607C"/>
              </a:buClr>
              <a:buFont typeface="+mj-lt"/>
              <a:buAutoNum type="arabicPeriod"/>
              <a:defRPr sz="1600"/>
            </a:lvl2pPr>
            <a:lvl3pPr marL="1257300" indent="-342900">
              <a:lnSpc>
                <a:spcPct val="100000"/>
              </a:lnSpc>
              <a:spcBef>
                <a:spcPts val="1000"/>
              </a:spcBef>
              <a:spcAft>
                <a:spcPts val="1000"/>
              </a:spcAft>
              <a:buClr>
                <a:srgbClr val="21607C"/>
              </a:buClr>
              <a:buFont typeface="+mj-lt"/>
              <a:buAutoNum type="arabicPeriod"/>
              <a:defRPr sz="1400"/>
            </a:lvl3pPr>
            <a:lvl4pPr>
              <a:lnSpc>
                <a:spcPct val="100000"/>
              </a:lnSpc>
              <a:spcBef>
                <a:spcPts val="1000"/>
              </a:spcBef>
              <a:spcAft>
                <a:spcPts val="1000"/>
              </a:spcAft>
              <a:buClr>
                <a:srgbClr val="21607C"/>
              </a:buClr>
              <a:buFont typeface="+mj-lt"/>
              <a:buAutoNum type="arabicPeriod"/>
              <a:defRPr sz="1200"/>
            </a:lvl4pPr>
            <a:lvl5pPr>
              <a:lnSpc>
                <a:spcPct val="100000"/>
              </a:lnSpc>
              <a:spcBef>
                <a:spcPts val="1000"/>
              </a:spcBef>
              <a:spcAft>
                <a:spcPts val="1000"/>
              </a:spcAft>
              <a:buClr>
                <a:srgbClr val="21607C"/>
              </a:buClr>
              <a:buFont typeface="+mj-lt"/>
              <a:buAutoNum type="arabicPeriod"/>
              <a:defRPr sz="12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pic>
        <p:nvPicPr>
          <p:cNvPr id="15" name="Content Placeholder 3">
            <a:extLst>
              <a:ext uri="{FF2B5EF4-FFF2-40B4-BE49-F238E27FC236}">
                <a16:creationId xmlns:a16="http://schemas.microsoft.com/office/drawing/2014/main" id="{0427F5B0-D0F5-974B-901D-4D445D323CF4}"/>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6" name="Picture 15">
            <a:extLst>
              <a:ext uri="{FF2B5EF4-FFF2-40B4-BE49-F238E27FC236}">
                <a16:creationId xmlns:a16="http://schemas.microsoft.com/office/drawing/2014/main" id="{3F7001CD-6C8C-8143-81FE-D5951E7C58A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
        <p:nvSpPr>
          <p:cNvPr id="17" name="Slide Number Placeholder 5">
            <a:extLst>
              <a:ext uri="{FF2B5EF4-FFF2-40B4-BE49-F238E27FC236}">
                <a16:creationId xmlns:a16="http://schemas.microsoft.com/office/drawing/2014/main" id="{F8FBB0E9-25A2-FC43-B83C-72F962C38D0A}"/>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B81E8CED-A87D-4772-A4A0-9172F332F17B}" type="slidenum">
              <a:rPr lang="en-US" smtClean="0"/>
              <a:t>‹#›</a:t>
            </a:fld>
            <a:endParaRPr lang="en-US" dirty="0"/>
          </a:p>
        </p:txBody>
      </p:sp>
    </p:spTree>
    <p:extLst>
      <p:ext uri="{BB962C8B-B14F-4D97-AF65-F5344CB8AC3E}">
        <p14:creationId xmlns:p14="http://schemas.microsoft.com/office/powerpoint/2010/main" val="361516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910662"/>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63" r:id="rId3"/>
    <p:sldLayoutId id="2147483685" r:id="rId4"/>
    <p:sldLayoutId id="2147483665" r:id="rId5"/>
    <p:sldLayoutId id="2147483666" r:id="rId6"/>
    <p:sldLayoutId id="2147483667" r:id="rId7"/>
    <p:sldLayoutId id="2147483668" r:id="rId8"/>
    <p:sldLayoutId id="2147483669" r:id="rId9"/>
    <p:sldLayoutId id="2147483670" r:id="rId10"/>
    <p:sldLayoutId id="2147483672" r:id="rId11"/>
    <p:sldLayoutId id="2147483688" r:id="rId12"/>
  </p:sldLayoutIdLst>
  <p:txStyles>
    <p:titleStyle>
      <a:lvl1pPr algn="l" defTabSz="914400" rtl="0" eaLnBrk="1" latinLnBrk="0" hangingPunct="1">
        <a:lnSpc>
          <a:spcPct val="90000"/>
        </a:lnSpc>
        <a:spcBef>
          <a:spcPct val="0"/>
        </a:spcBef>
        <a:buNone/>
        <a:defRPr sz="3200" b="1" kern="1200">
          <a:solidFill>
            <a:srgbClr val="00197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HD-24-011.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A4A9-B87B-4F17-81D1-A554CAFFF9D8}"/>
              </a:ext>
            </a:extLst>
          </p:cNvPr>
          <p:cNvSpPr>
            <a:spLocks noGrp="1"/>
          </p:cNvSpPr>
          <p:nvPr>
            <p:ph type="ctrTitle"/>
          </p:nvPr>
        </p:nvSpPr>
        <p:spPr>
          <a:xfrm>
            <a:off x="655341" y="1978447"/>
            <a:ext cx="10881318" cy="1332647"/>
          </a:xfrm>
        </p:spPr>
        <p:txBody>
          <a:bodyPr anchor="ctr">
            <a:normAutofit fontScale="90000"/>
          </a:bodyPr>
          <a:lstStyle/>
          <a:p>
            <a:r>
              <a:rPr lang="en-US" sz="4000" b="1" dirty="0">
                <a:solidFill>
                  <a:schemeClr val="accent1">
                    <a:lumMod val="50000"/>
                  </a:schemeClr>
                </a:solidFill>
                <a:latin typeface="+mj-lt"/>
              </a:rPr>
              <a:t>NICHD Training and Career Development Implementation Working Group: </a:t>
            </a:r>
            <a:br>
              <a:rPr lang="en-US" sz="4000" b="1" dirty="0">
                <a:solidFill>
                  <a:schemeClr val="accent1">
                    <a:lumMod val="50000"/>
                  </a:schemeClr>
                </a:solidFill>
                <a:latin typeface="+mj-lt"/>
              </a:rPr>
            </a:br>
            <a:r>
              <a:rPr lang="en-US" sz="4000" b="0" dirty="0">
                <a:solidFill>
                  <a:schemeClr val="accent1">
                    <a:lumMod val="50000"/>
                  </a:schemeClr>
                </a:solidFill>
                <a:latin typeface="+mn-lt"/>
              </a:rPr>
              <a:t>Progress Update</a:t>
            </a:r>
            <a:endParaRPr lang="en-US" sz="4000" b="0" i="1" dirty="0">
              <a:solidFill>
                <a:schemeClr val="accent1">
                  <a:lumMod val="50000"/>
                </a:schemeClr>
              </a:solidFill>
              <a:latin typeface="+mn-lt"/>
            </a:endParaRPr>
          </a:p>
        </p:txBody>
      </p:sp>
      <p:sp>
        <p:nvSpPr>
          <p:cNvPr id="3" name="Subtitle 2">
            <a:extLst>
              <a:ext uri="{FF2B5EF4-FFF2-40B4-BE49-F238E27FC236}">
                <a16:creationId xmlns:a16="http://schemas.microsoft.com/office/drawing/2014/main" id="{EBC045FE-D858-4B43-8904-960D5FF88847}"/>
              </a:ext>
            </a:extLst>
          </p:cNvPr>
          <p:cNvSpPr>
            <a:spLocks noGrp="1"/>
          </p:cNvSpPr>
          <p:nvPr>
            <p:ph type="subTitle" idx="1"/>
          </p:nvPr>
        </p:nvSpPr>
        <p:spPr>
          <a:xfrm>
            <a:off x="640598" y="3423105"/>
            <a:ext cx="10786820" cy="843703"/>
          </a:xfrm>
        </p:spPr>
        <p:txBody>
          <a:bodyPr anchor="ctr">
            <a:noAutofit/>
          </a:bodyPr>
          <a:lstStyle/>
          <a:p>
            <a:r>
              <a:rPr lang="en-US" sz="2000" i="1" dirty="0">
                <a:solidFill>
                  <a:schemeClr val="accent1">
                    <a:lumMod val="50000"/>
                  </a:schemeClr>
                </a:solidFill>
              </a:rPr>
              <a:t>NACHHD Council Presentation</a:t>
            </a:r>
          </a:p>
          <a:p>
            <a:r>
              <a:rPr lang="en-US" sz="2000" i="1" dirty="0">
                <a:solidFill>
                  <a:schemeClr val="accent1">
                    <a:lumMod val="50000"/>
                  </a:schemeClr>
                </a:solidFill>
              </a:rPr>
              <a:t>June 3, 2024</a:t>
            </a:r>
            <a:endParaRPr lang="en-US" dirty="0">
              <a:solidFill>
                <a:schemeClr val="accent1">
                  <a:lumMod val="50000"/>
                </a:schemeClr>
              </a:solidFill>
            </a:endParaRPr>
          </a:p>
        </p:txBody>
      </p:sp>
    </p:spTree>
    <p:extLst>
      <p:ext uri="{BB962C8B-B14F-4D97-AF65-F5344CB8AC3E}">
        <p14:creationId xmlns:p14="http://schemas.microsoft.com/office/powerpoint/2010/main" val="6694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08682-188D-3376-4F04-A72FED4DB9DD}"/>
              </a:ext>
              <a:ext uri="{C183D7F6-B498-43B3-948B-1728B52AA6E4}">
                <adec:decorative xmlns:adec="http://schemas.microsoft.com/office/drawing/2017/decorative" val="1"/>
              </a:ext>
            </a:extLst>
          </p:cNvPr>
          <p:cNvSpPr/>
          <p:nvPr/>
        </p:nvSpPr>
        <p:spPr bwMode="ltGray">
          <a:xfrm flipH="1">
            <a:off x="633249" y="1657406"/>
            <a:ext cx="4274214" cy="3155891"/>
          </a:xfrm>
          <a:prstGeom prst="roundRect">
            <a:avLst>
              <a:gd name="adj" fmla="val 7559"/>
            </a:avLst>
          </a:prstGeom>
          <a:solidFill>
            <a:schemeClr val="accent5">
              <a:lumMod val="20000"/>
              <a:lumOff val="8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Title 1">
            <a:extLst>
              <a:ext uri="{FF2B5EF4-FFF2-40B4-BE49-F238E27FC236}">
                <a16:creationId xmlns:a16="http://schemas.microsoft.com/office/drawing/2014/main" id="{4E7AAC23-9AE4-41F5-9A2B-1E85896C2BC0}"/>
              </a:ext>
            </a:extLst>
          </p:cNvPr>
          <p:cNvSpPr>
            <a:spLocks noGrp="1"/>
          </p:cNvSpPr>
          <p:nvPr>
            <p:ph type="title"/>
          </p:nvPr>
        </p:nvSpPr>
        <p:spPr>
          <a:xfrm>
            <a:off x="317319" y="320455"/>
            <a:ext cx="10935180" cy="822960"/>
          </a:xfrm>
        </p:spPr>
        <p:txBody>
          <a:bodyPr/>
          <a:lstStyle/>
          <a:p>
            <a:r>
              <a:rPr lang="en-US" sz="3200" dirty="0">
                <a:solidFill>
                  <a:schemeClr val="accent5">
                    <a:lumMod val="50000"/>
                  </a:schemeClr>
                </a:solidFill>
                <a:latin typeface="+mn-lt"/>
                <a:cs typeface="Calibri" panose="020F0502020204030204" pitchFamily="34" charset="0"/>
              </a:rPr>
              <a:t>Subgroup A Breakdown: </a:t>
            </a:r>
            <a:r>
              <a:rPr lang="en-US" sz="3200" b="0" dirty="0">
                <a:solidFill>
                  <a:schemeClr val="accent5">
                    <a:lumMod val="50000"/>
                  </a:schemeClr>
                </a:solidFill>
                <a:latin typeface="+mn-lt"/>
                <a:cs typeface="Calibri" panose="020F0502020204030204" pitchFamily="34" charset="0"/>
              </a:rPr>
              <a:t>Strategic Priorities, Outcomes, and Loan Repayment </a:t>
            </a:r>
            <a:endParaRPr lang="en-US" b="0" dirty="0">
              <a:solidFill>
                <a:schemeClr val="accent5">
                  <a:lumMod val="50000"/>
                </a:schemeClr>
              </a:solidFill>
              <a:latin typeface="+mn-lt"/>
              <a:cs typeface="Calibri" panose="020F0502020204030204" pitchFamily="34" charset="0"/>
            </a:endParaRPr>
          </a:p>
        </p:txBody>
      </p:sp>
      <p:sp>
        <p:nvSpPr>
          <p:cNvPr id="12" name="TextBox 11">
            <a:extLst>
              <a:ext uri="{FF2B5EF4-FFF2-40B4-BE49-F238E27FC236}">
                <a16:creationId xmlns:a16="http://schemas.microsoft.com/office/drawing/2014/main" id="{465D80B3-4CE9-5C8B-29A0-6A7D5249D56C}"/>
              </a:ext>
            </a:extLst>
          </p:cNvPr>
          <p:cNvSpPr txBox="1"/>
          <p:nvPr/>
        </p:nvSpPr>
        <p:spPr>
          <a:xfrm flipH="1">
            <a:off x="976941" y="1879985"/>
            <a:ext cx="3567009" cy="2731004"/>
          </a:xfrm>
          <a:prstGeom prst="rect">
            <a:avLst/>
          </a:prstGeom>
          <a:noFill/>
        </p:spPr>
        <p:txBody>
          <a:bodyPr wrap="square" lIns="0" tIns="0" rIns="0" bIns="0" rtlCol="0" anchor="t">
            <a:noAutofit/>
          </a:bodyPr>
          <a:lstStyle/>
          <a:p>
            <a:pPr algn="ctr">
              <a:spcAft>
                <a:spcPts val="1200"/>
              </a:spcAft>
            </a:pPr>
            <a:r>
              <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Recommendations: </a:t>
            </a:r>
            <a:r>
              <a:rPr kumimoji="0" lang="en-US" sz="240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3</a:t>
            </a:r>
            <a:endPar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342900" indent="-342900">
              <a:spcAft>
                <a:spcPts val="800"/>
              </a:spcAft>
              <a:buFont typeface="Arial" panose="020B0604020202020204" pitchFamily="34" charset="0"/>
              <a:buChar char="•"/>
            </a:pPr>
            <a:r>
              <a:rPr lang="en-US" u="none" strike="noStrike" dirty="0">
                <a:solidFill>
                  <a:schemeClr val="tx1"/>
                </a:solidFill>
                <a:effectLst/>
                <a:latin typeface="+mn-lt"/>
              </a:rPr>
              <a:t>Rethink How We Talk About Outcomes</a:t>
            </a:r>
          </a:p>
          <a:p>
            <a:pPr marL="342900" indent="-342900">
              <a:spcAft>
                <a:spcPts val="800"/>
              </a:spcAft>
              <a:buFont typeface="Arial" panose="020B0604020202020204" pitchFamily="34" charset="0"/>
              <a:buChar char="•"/>
            </a:pPr>
            <a:r>
              <a:rPr lang="en-US" u="none" strike="noStrike" dirty="0">
                <a:solidFill>
                  <a:schemeClr val="tx1"/>
                </a:solidFill>
                <a:effectLst/>
                <a:latin typeface="+mn-lt"/>
              </a:rPr>
              <a:t>Reinvigorate the Loan Repayment Programs (LRPs)</a:t>
            </a:r>
          </a:p>
          <a:p>
            <a:pPr marL="342900" indent="-342900">
              <a:spcAft>
                <a:spcPts val="800"/>
              </a:spcAft>
              <a:buFont typeface="Arial" panose="020B0604020202020204" pitchFamily="34" charset="0"/>
              <a:buChar char="•"/>
            </a:pPr>
            <a:r>
              <a:rPr lang="en-US" u="none" strike="noStrike" dirty="0">
                <a:solidFill>
                  <a:schemeClr val="tx1"/>
                </a:solidFill>
                <a:effectLst/>
              </a:rPr>
              <a:t>Use Training Programs to Support Strategic Research Priorities</a:t>
            </a:r>
            <a:endParaRPr lang="en-US" dirty="0"/>
          </a:p>
        </p:txBody>
      </p:sp>
      <p:sp>
        <p:nvSpPr>
          <p:cNvPr id="9" name="Rectangle: Rounded Corners 8">
            <a:extLst>
              <a:ext uri="{FF2B5EF4-FFF2-40B4-BE49-F238E27FC236}">
                <a16:creationId xmlns:a16="http://schemas.microsoft.com/office/drawing/2014/main" id="{545D5D29-79DD-45F3-76C0-68456B46977E}"/>
              </a:ext>
              <a:ext uri="{C183D7F6-B498-43B3-948B-1728B52AA6E4}">
                <adec:decorative xmlns:adec="http://schemas.microsoft.com/office/drawing/2017/decorative" val="1"/>
              </a:ext>
            </a:extLst>
          </p:cNvPr>
          <p:cNvSpPr/>
          <p:nvPr/>
        </p:nvSpPr>
        <p:spPr bwMode="ltGray">
          <a:xfrm flipH="1">
            <a:off x="5641404" y="1694966"/>
            <a:ext cx="5611095" cy="4121634"/>
          </a:xfrm>
          <a:prstGeom prst="roundRect">
            <a:avLst>
              <a:gd name="adj" fmla="val 7559"/>
            </a:avLst>
          </a:prstGeom>
          <a:solidFill>
            <a:schemeClr val="accent5">
              <a:lumMod val="20000"/>
              <a:lumOff val="8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2A53FF3C-4D71-658F-4902-945BBB2D18E0}"/>
              </a:ext>
            </a:extLst>
          </p:cNvPr>
          <p:cNvSpPr txBox="1"/>
          <p:nvPr/>
        </p:nvSpPr>
        <p:spPr>
          <a:xfrm flipH="1">
            <a:off x="5788120" y="1879985"/>
            <a:ext cx="5317662" cy="283967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Action Items: </a:t>
            </a:r>
            <a:r>
              <a:rPr kumimoji="0" lang="en-US" sz="2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11</a:t>
            </a:r>
            <a:endParaRPr kumimoji="0" lang="en-US" sz="1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accent6">
                    <a:lumMod val="50000"/>
                  </a:schemeClr>
                </a:solidFill>
                <a:effectLst/>
                <a:uLnTx/>
                <a:uFillTx/>
                <a:latin typeface="Arial"/>
                <a:ea typeface="+mn-ea"/>
                <a:cs typeface="Calibri" panose="020F0502020204030204" pitchFamily="34" charset="0"/>
              </a:rPr>
              <a:t>Accomplished (2)</a:t>
            </a:r>
          </a:p>
          <a:p>
            <a:pPr marL="342900" indent="-342900">
              <a:spcAft>
                <a:spcPts val="800"/>
              </a:spcAft>
              <a:buFont typeface="Wingdings" panose="05000000000000000000" pitchFamily="2" charset="2"/>
              <a:buChar char="ü"/>
              <a:defRPr/>
            </a:pPr>
            <a:r>
              <a:rPr kumimoji="0" lang="en-US" sz="1600" i="0" u="none" strike="noStrike" kern="1200" cap="none" spc="0" normalizeH="0" baseline="0" noProof="0" dirty="0">
                <a:ln>
                  <a:noFill/>
                </a:ln>
                <a:effectLst/>
                <a:uLnTx/>
                <a:uFillTx/>
                <a:latin typeface="Arial"/>
                <a:ea typeface="+mn-ea"/>
                <a:cs typeface="Calibri" panose="020F0502020204030204" pitchFamily="34" charset="0"/>
              </a:rPr>
              <a:t>Expand LRP programs to include the L32 - Clinical Research for Individuals from Disadvantaged Backgrounds (DLR mandate; NICHD joined Sep. 2023)</a:t>
            </a:r>
            <a:endParaRPr kumimoji="0" lang="en-US" sz="1400" i="0" u="none" strike="noStrike" kern="1200" cap="none" spc="0" normalizeH="0" baseline="0" noProof="0" dirty="0">
              <a:ln>
                <a:noFill/>
              </a:ln>
              <a:effectLst/>
              <a:uLnTx/>
              <a:uFillTx/>
              <a:latin typeface="Arial"/>
              <a:ea typeface="+mn-ea"/>
              <a:cs typeface="Calibri" panose="020F0502020204030204" pitchFamily="34" charset="0"/>
            </a:endParaRPr>
          </a:p>
          <a:p>
            <a:pPr marL="342900" indent="-342900">
              <a:spcAft>
                <a:spcPts val="800"/>
              </a:spcAft>
              <a:buFont typeface="Wingdings" panose="05000000000000000000" pitchFamily="2" charset="2"/>
              <a:buChar char="ü"/>
              <a:defRPr/>
            </a:pPr>
            <a:r>
              <a:rPr kumimoji="0" lang="en-US" sz="1600" i="0" u="none" strike="noStrike" kern="1200" cap="none" spc="0" normalizeH="0" baseline="0" noProof="0" dirty="0">
                <a:ln>
                  <a:noFill/>
                </a:ln>
                <a:effectLst/>
                <a:uLnTx/>
                <a:uFillTx/>
                <a:latin typeface="Arial"/>
                <a:ea typeface="+mn-ea"/>
                <a:cs typeface="Calibri" panose="020F0502020204030204" pitchFamily="34" charset="0"/>
              </a:rPr>
              <a:t>Diversify the team involved in the LRP selection process to include representation from OHE and the training committee team</a:t>
            </a:r>
            <a:endParaRPr kumimoji="0" lang="en-US" sz="800" i="0" u="none" strike="noStrike" kern="1200" cap="none" spc="0" normalizeH="0" baseline="0" noProof="0" dirty="0">
              <a:ln>
                <a:noFill/>
              </a:ln>
              <a:solidFill>
                <a:srgbClr val="70AD47">
                  <a:lumMod val="50000"/>
                </a:srgbClr>
              </a:solidFill>
              <a:effectLst/>
              <a:uLnTx/>
              <a:uFillTx/>
              <a:latin typeface="Arial"/>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accent4">
                    <a:lumMod val="50000"/>
                  </a:schemeClr>
                </a:solidFill>
                <a:effectLst/>
                <a:uLnTx/>
                <a:uFillTx/>
                <a:latin typeface="Arial"/>
                <a:ea typeface="+mn-ea"/>
                <a:cs typeface="Calibri" panose="020F0502020204030204" pitchFamily="34" charset="0"/>
              </a:rPr>
              <a:t>In Progress (9)</a:t>
            </a:r>
          </a:p>
          <a:p>
            <a:pPr marL="342900" marR="0" lvl="0" indent="-34290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600" dirty="0"/>
              <a:t>Develop approaches and algorithms to t</a:t>
            </a:r>
            <a:r>
              <a:rPr lang="en-US" sz="1600" dirty="0">
                <a:solidFill>
                  <a:schemeClr val="tx1"/>
                </a:solidFill>
              </a:rPr>
              <a:t>rack and encourage important career trajectories in the future and describe them all as valid and successful outcomes</a:t>
            </a:r>
            <a:endParaRPr kumimoji="0" lang="en-US" b="1" i="0" u="none" strike="noStrike" kern="1200" cap="none" spc="0" normalizeH="0" baseline="0" noProof="0" dirty="0">
              <a:ln>
                <a:noFill/>
              </a:ln>
              <a:solidFill>
                <a:schemeClr val="accent4">
                  <a:lumMod val="50000"/>
                </a:schemeClr>
              </a:solidFill>
              <a:effectLst/>
              <a:uLnTx/>
              <a:uFillTx/>
              <a:latin typeface="Arial"/>
              <a:ea typeface="+mn-ea"/>
              <a:cs typeface="Calibri" panose="020F0502020204030204" pitchFamily="34" charset="0"/>
            </a:endParaRPr>
          </a:p>
        </p:txBody>
      </p:sp>
      <p:sp>
        <p:nvSpPr>
          <p:cNvPr id="8" name="Oval 7">
            <a:extLst>
              <a:ext uri="{FF2B5EF4-FFF2-40B4-BE49-F238E27FC236}">
                <a16:creationId xmlns:a16="http://schemas.microsoft.com/office/drawing/2014/main" id="{86AEED8F-8CB8-47C4-F018-A5120B0EC5C5}"/>
              </a:ext>
              <a:ext uri="{C183D7F6-B498-43B3-948B-1728B52AA6E4}">
                <adec:decorative xmlns:adec="http://schemas.microsoft.com/office/drawing/2017/decorative" val="1"/>
              </a:ext>
            </a:extLst>
          </p:cNvPr>
          <p:cNvSpPr/>
          <p:nvPr/>
        </p:nvSpPr>
        <p:spPr bwMode="ltGray">
          <a:xfrm flipH="1">
            <a:off x="255721" y="1563622"/>
            <a:ext cx="768096" cy="768096"/>
          </a:xfrm>
          <a:prstGeom prst="ellipse">
            <a:avLst/>
          </a:prstGeom>
          <a:solidFill>
            <a:schemeClr val="accent5">
              <a:lumMod val="5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10B17255-EFA7-3A6E-DA89-B159FDFF36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296" y="1689485"/>
            <a:ext cx="516370" cy="516370"/>
          </a:xfrm>
          <a:prstGeom prst="rect">
            <a:avLst/>
          </a:prstGeom>
        </p:spPr>
      </p:pic>
      <p:sp>
        <p:nvSpPr>
          <p:cNvPr id="42" name="Oval 41">
            <a:extLst>
              <a:ext uri="{FF2B5EF4-FFF2-40B4-BE49-F238E27FC236}">
                <a16:creationId xmlns:a16="http://schemas.microsoft.com/office/drawing/2014/main" id="{A04D06B2-F991-FBCF-C2F9-E053BBDDCC08}"/>
              </a:ext>
              <a:ext uri="{C183D7F6-B498-43B3-948B-1728B52AA6E4}">
                <adec:decorative xmlns:adec="http://schemas.microsoft.com/office/drawing/2017/decorative" val="1"/>
              </a:ext>
            </a:extLst>
          </p:cNvPr>
          <p:cNvSpPr/>
          <p:nvPr/>
        </p:nvSpPr>
        <p:spPr bwMode="ltGray">
          <a:xfrm flipH="1">
            <a:off x="5331396" y="1525667"/>
            <a:ext cx="768096" cy="768096"/>
          </a:xfrm>
          <a:prstGeom prst="ellipse">
            <a:avLst/>
          </a:prstGeom>
          <a:solidFill>
            <a:schemeClr val="accent5">
              <a:lumMod val="5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71D53EA0-380B-10B1-0D9B-059DEBABA30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9843" y="1657405"/>
            <a:ext cx="522600" cy="522600"/>
          </a:xfrm>
          <a:prstGeom prst="rect">
            <a:avLst/>
          </a:prstGeom>
        </p:spPr>
      </p:pic>
      <p:cxnSp>
        <p:nvCxnSpPr>
          <p:cNvPr id="68" name="Straight Connector 67">
            <a:extLst>
              <a:ext uri="{FF2B5EF4-FFF2-40B4-BE49-F238E27FC236}">
                <a16:creationId xmlns:a16="http://schemas.microsoft.com/office/drawing/2014/main" id="{B63FCB82-EA04-9AD4-C718-F06E03AF633D}"/>
              </a:ext>
              <a:ext uri="{C183D7F6-B498-43B3-948B-1728B52AA6E4}">
                <adec:decorative xmlns:adec="http://schemas.microsoft.com/office/drawing/2017/decorative" val="1"/>
              </a:ext>
            </a:extLst>
          </p:cNvPr>
          <p:cNvCxnSpPr/>
          <p:nvPr/>
        </p:nvCxnSpPr>
        <p:spPr>
          <a:xfrm>
            <a:off x="460570" y="1405880"/>
            <a:ext cx="10789920" cy="0"/>
          </a:xfrm>
          <a:prstGeom prst="line">
            <a:avLst/>
          </a:prstGeom>
          <a:ln w="28575">
            <a:solidFill>
              <a:srgbClr val="04355A"/>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ABAE020-0B92-9828-574B-F4CC7DF8D858}"/>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10</a:t>
            </a:fld>
            <a:endParaRPr lang="en-US" dirty="0"/>
          </a:p>
        </p:txBody>
      </p:sp>
    </p:spTree>
    <p:extLst>
      <p:ext uri="{BB962C8B-B14F-4D97-AF65-F5344CB8AC3E}">
        <p14:creationId xmlns:p14="http://schemas.microsoft.com/office/powerpoint/2010/main" val="134964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08682-188D-3376-4F04-A72FED4DB9DD}"/>
              </a:ext>
              <a:ext uri="{C183D7F6-B498-43B3-948B-1728B52AA6E4}">
                <adec:decorative xmlns:adec="http://schemas.microsoft.com/office/drawing/2017/decorative" val="1"/>
              </a:ext>
            </a:extLst>
          </p:cNvPr>
          <p:cNvSpPr/>
          <p:nvPr/>
        </p:nvSpPr>
        <p:spPr bwMode="ltGray">
          <a:xfrm flipH="1">
            <a:off x="633249" y="1482311"/>
            <a:ext cx="4274214" cy="3155891"/>
          </a:xfrm>
          <a:prstGeom prst="roundRect">
            <a:avLst>
              <a:gd name="adj" fmla="val 7559"/>
            </a:avLst>
          </a:prstGeom>
          <a:solidFill>
            <a:srgbClr val="EBF1E7"/>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Title 1">
            <a:extLst>
              <a:ext uri="{FF2B5EF4-FFF2-40B4-BE49-F238E27FC236}">
                <a16:creationId xmlns:a16="http://schemas.microsoft.com/office/drawing/2014/main" id="{4E7AAC23-9AE4-41F5-9A2B-1E85896C2BC0}"/>
              </a:ext>
            </a:extLst>
          </p:cNvPr>
          <p:cNvSpPr>
            <a:spLocks noGrp="1"/>
          </p:cNvSpPr>
          <p:nvPr>
            <p:ph type="title"/>
          </p:nvPr>
        </p:nvSpPr>
        <p:spPr>
          <a:xfrm>
            <a:off x="317319" y="320455"/>
            <a:ext cx="11521440" cy="822960"/>
          </a:xfrm>
        </p:spPr>
        <p:txBody>
          <a:bodyPr/>
          <a:lstStyle/>
          <a:p>
            <a:r>
              <a:rPr lang="en-US" sz="3200" dirty="0">
                <a:solidFill>
                  <a:srgbClr val="2B5F3A"/>
                </a:solidFill>
                <a:latin typeface="+mn-lt"/>
                <a:cs typeface="Calibri" panose="020F0502020204030204" pitchFamily="34" charset="0"/>
              </a:rPr>
              <a:t>Subgroup B Breakdown: </a:t>
            </a:r>
            <a:r>
              <a:rPr lang="en-US" sz="3200" b="0" dirty="0">
                <a:solidFill>
                  <a:srgbClr val="2B5F3A"/>
                </a:solidFill>
                <a:latin typeface="+mn-lt"/>
                <a:cs typeface="Calibri" panose="020F0502020204030204" pitchFamily="34" charset="0"/>
              </a:rPr>
              <a:t>Community and Diversity</a:t>
            </a:r>
            <a:endParaRPr lang="en-US" b="0" dirty="0">
              <a:solidFill>
                <a:srgbClr val="2B5F3A"/>
              </a:solidFill>
              <a:latin typeface="+mn-lt"/>
              <a:cs typeface="Calibri" panose="020F0502020204030204" pitchFamily="34" charset="0"/>
            </a:endParaRPr>
          </a:p>
        </p:txBody>
      </p:sp>
      <p:sp>
        <p:nvSpPr>
          <p:cNvPr id="12" name="TextBox 11">
            <a:extLst>
              <a:ext uri="{FF2B5EF4-FFF2-40B4-BE49-F238E27FC236}">
                <a16:creationId xmlns:a16="http://schemas.microsoft.com/office/drawing/2014/main" id="{465D80B3-4CE9-5C8B-29A0-6A7D5249D56C}"/>
              </a:ext>
            </a:extLst>
          </p:cNvPr>
          <p:cNvSpPr txBox="1"/>
          <p:nvPr/>
        </p:nvSpPr>
        <p:spPr>
          <a:xfrm flipH="1">
            <a:off x="976941" y="1704890"/>
            <a:ext cx="3567009" cy="2731004"/>
          </a:xfrm>
          <a:prstGeom prst="rect">
            <a:avLst/>
          </a:prstGeom>
          <a:noFill/>
        </p:spPr>
        <p:txBody>
          <a:bodyPr wrap="square" lIns="0" tIns="0" rIns="0" bIns="0" rtlCol="0" anchor="t">
            <a:noAutofit/>
          </a:bodyPr>
          <a:lstStyle/>
          <a:p>
            <a:pPr algn="ctr">
              <a:spcAft>
                <a:spcPts val="1200"/>
              </a:spcAft>
            </a:pPr>
            <a:r>
              <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Recommendations: </a:t>
            </a:r>
            <a:r>
              <a:rPr lang="en-US" sz="2400" dirty="0">
                <a:solidFill>
                  <a:srgbClr val="000000"/>
                </a:solidFill>
                <a:latin typeface="Arial"/>
                <a:cs typeface="Calibri" panose="020F0502020204030204" pitchFamily="34" charset="0"/>
              </a:rPr>
              <a:t>2</a:t>
            </a:r>
            <a:endParaRPr kumimoji="0" lang="en-US" sz="240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342900" indent="-342900">
              <a:spcAft>
                <a:spcPts val="800"/>
              </a:spcAft>
              <a:buFont typeface="Arial" panose="020B0604020202020204" pitchFamily="34" charset="0"/>
              <a:buChar char="•"/>
            </a:pPr>
            <a:r>
              <a:rPr lang="en-US" u="none" strike="noStrike" dirty="0">
                <a:solidFill>
                  <a:schemeClr val="tx1"/>
                </a:solidFill>
                <a:effectLst/>
                <a:latin typeface="+mn-lt"/>
              </a:rPr>
              <a:t>Create Community Amongst Trainees </a:t>
            </a:r>
          </a:p>
          <a:p>
            <a:pPr marL="342900" indent="-342900">
              <a:spcAft>
                <a:spcPts val="800"/>
              </a:spcAft>
              <a:buFont typeface="Arial" panose="020B0604020202020204" pitchFamily="34" charset="0"/>
              <a:buChar char="•"/>
            </a:pPr>
            <a:r>
              <a:rPr lang="en-US" u="none" strike="noStrike" dirty="0">
                <a:solidFill>
                  <a:schemeClr val="tx1"/>
                </a:solidFill>
                <a:effectLst/>
                <a:latin typeface="+mn-lt"/>
              </a:rPr>
              <a:t>Use Training and Career Development to Diversify NICHD’s Reach</a:t>
            </a:r>
          </a:p>
        </p:txBody>
      </p:sp>
      <p:sp>
        <p:nvSpPr>
          <p:cNvPr id="9" name="Rectangle: Rounded Corners 8">
            <a:extLst>
              <a:ext uri="{FF2B5EF4-FFF2-40B4-BE49-F238E27FC236}">
                <a16:creationId xmlns:a16="http://schemas.microsoft.com/office/drawing/2014/main" id="{545D5D29-79DD-45F3-76C0-68456B46977E}"/>
              </a:ext>
              <a:ext uri="{C183D7F6-B498-43B3-948B-1728B52AA6E4}">
                <adec:decorative xmlns:adec="http://schemas.microsoft.com/office/drawing/2017/decorative" val="1"/>
              </a:ext>
            </a:extLst>
          </p:cNvPr>
          <p:cNvSpPr/>
          <p:nvPr/>
        </p:nvSpPr>
        <p:spPr bwMode="ltGray">
          <a:xfrm flipH="1">
            <a:off x="5641403" y="1519871"/>
            <a:ext cx="5611095" cy="4238906"/>
          </a:xfrm>
          <a:prstGeom prst="roundRect">
            <a:avLst>
              <a:gd name="adj" fmla="val 7559"/>
            </a:avLst>
          </a:prstGeom>
          <a:solidFill>
            <a:srgbClr val="EBF1E7"/>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2A53FF3C-4D71-658F-4902-945BBB2D18E0}"/>
              </a:ext>
            </a:extLst>
          </p:cNvPr>
          <p:cNvSpPr txBox="1"/>
          <p:nvPr/>
        </p:nvSpPr>
        <p:spPr>
          <a:xfrm flipH="1">
            <a:off x="5860033" y="1704890"/>
            <a:ext cx="5173837" cy="283967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Action Items: </a:t>
            </a:r>
            <a:r>
              <a:rPr kumimoji="0" lang="en-US" sz="2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11</a:t>
            </a:r>
            <a:endParaRPr kumimoji="0" lang="en-US" sz="1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accent6">
                    <a:lumMod val="50000"/>
                  </a:schemeClr>
                </a:solidFill>
                <a:effectLst/>
                <a:uLnTx/>
                <a:uFillTx/>
                <a:latin typeface="Arial"/>
                <a:ea typeface="+mn-ea"/>
                <a:cs typeface="Calibri" panose="020F0502020204030204" pitchFamily="34" charset="0"/>
              </a:rPr>
              <a:t>Accomplished (1)</a:t>
            </a:r>
          </a:p>
          <a:p>
            <a:pPr marL="342900" indent="-342900">
              <a:spcAft>
                <a:spcPts val="800"/>
              </a:spcAft>
              <a:buFont typeface="Wingdings" panose="05000000000000000000" pitchFamily="2" charset="2"/>
              <a:buChar char="ü"/>
              <a:defRPr/>
            </a:pPr>
            <a:r>
              <a:rPr kumimoji="0" lang="en-US" sz="1600" i="0" u="none" strike="noStrike" kern="1200" cap="none" spc="0" normalizeH="0" baseline="0" noProof="0" dirty="0">
                <a:ln>
                  <a:noFill/>
                </a:ln>
                <a:effectLst/>
                <a:uLnTx/>
                <a:uFillTx/>
                <a:latin typeface="Arial"/>
                <a:ea typeface="+mn-ea"/>
                <a:cs typeface="Calibri" panose="020F0502020204030204" pitchFamily="34" charset="0"/>
              </a:rPr>
              <a:t>Recommend that OHE develop a systematic process for evaluating and signing on to diversity-focused training notices of funding opportunity (NOFOs)</a:t>
            </a: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accent4">
                    <a:lumMod val="50000"/>
                  </a:schemeClr>
                </a:solidFill>
                <a:effectLst/>
                <a:uLnTx/>
                <a:uFillTx/>
                <a:latin typeface="Arial"/>
                <a:ea typeface="+mn-ea"/>
                <a:cs typeface="Calibri" panose="020F0502020204030204" pitchFamily="34" charset="0"/>
              </a:rPr>
              <a:t>In Progress (10)</a:t>
            </a:r>
          </a:p>
          <a:p>
            <a:pPr marL="342900" marR="0" lvl="0" indent="-34290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600" dirty="0"/>
              <a:t>Host an annual or biennial workshop with fellowship trainees at NICHD</a:t>
            </a:r>
          </a:p>
          <a:p>
            <a:pPr marL="342900" indent="-342900">
              <a:spcAft>
                <a:spcPts val="800"/>
              </a:spcAft>
              <a:buFont typeface="Wingdings" panose="05000000000000000000" pitchFamily="2" charset="2"/>
              <a:buChar char="ü"/>
              <a:defRPr/>
            </a:pPr>
            <a:r>
              <a:rPr lang="en-US" sz="1600" b="0" i="0" u="none" strike="noStrike" dirty="0">
                <a:solidFill>
                  <a:schemeClr val="tx1"/>
                </a:solidFill>
                <a:effectLst/>
                <a:latin typeface="Arial" panose="020B0604020202020204" pitchFamily="34" charset="0"/>
              </a:rPr>
              <a:t>Create a distribution list of scholars and fellows to advertise NICHD-wide events</a:t>
            </a:r>
          </a:p>
          <a:p>
            <a:pPr marL="342900" indent="-342900">
              <a:spcAft>
                <a:spcPts val="800"/>
              </a:spcAft>
              <a:buFont typeface="Wingdings" panose="05000000000000000000" pitchFamily="2" charset="2"/>
              <a:buChar char="ü"/>
              <a:defRPr/>
            </a:pPr>
            <a:r>
              <a:rPr lang="en-US" sz="1600" dirty="0">
                <a:latin typeface="Arial" panose="020B0604020202020204" pitchFamily="34" charset="0"/>
              </a:rPr>
              <a:t>E</a:t>
            </a:r>
            <a:r>
              <a:rPr lang="en-US" sz="1600" b="0" i="0" u="none" strike="noStrike" dirty="0">
                <a:solidFill>
                  <a:schemeClr val="tx1"/>
                </a:solidFill>
                <a:effectLst/>
                <a:latin typeface="Arial" panose="020B0604020202020204" pitchFamily="34" charset="0"/>
              </a:rPr>
              <a:t>quitable outreach across institutions to increase the number of fellowship applications from institutions without a history of significant NIH funding</a:t>
            </a:r>
          </a:p>
        </p:txBody>
      </p:sp>
      <p:sp>
        <p:nvSpPr>
          <p:cNvPr id="8" name="Oval 7">
            <a:extLst>
              <a:ext uri="{FF2B5EF4-FFF2-40B4-BE49-F238E27FC236}">
                <a16:creationId xmlns:a16="http://schemas.microsoft.com/office/drawing/2014/main" id="{86AEED8F-8CB8-47C4-F018-A5120B0EC5C5}"/>
              </a:ext>
              <a:ext uri="{C183D7F6-B498-43B3-948B-1728B52AA6E4}">
                <adec:decorative xmlns:adec="http://schemas.microsoft.com/office/drawing/2017/decorative" val="1"/>
              </a:ext>
            </a:extLst>
          </p:cNvPr>
          <p:cNvSpPr/>
          <p:nvPr/>
        </p:nvSpPr>
        <p:spPr bwMode="ltGray">
          <a:xfrm flipH="1">
            <a:off x="255721" y="1388527"/>
            <a:ext cx="768096" cy="768096"/>
          </a:xfrm>
          <a:prstGeom prst="ellipse">
            <a:avLst/>
          </a:prstGeom>
          <a:solidFill>
            <a:srgbClr val="285C38"/>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10B17255-EFA7-3A6E-DA89-B159FDFF36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296" y="1514390"/>
            <a:ext cx="516370" cy="516370"/>
          </a:xfrm>
          <a:prstGeom prst="rect">
            <a:avLst/>
          </a:prstGeom>
        </p:spPr>
      </p:pic>
      <p:sp>
        <p:nvSpPr>
          <p:cNvPr id="42" name="Oval 41">
            <a:extLst>
              <a:ext uri="{FF2B5EF4-FFF2-40B4-BE49-F238E27FC236}">
                <a16:creationId xmlns:a16="http://schemas.microsoft.com/office/drawing/2014/main" id="{A04D06B2-F991-FBCF-C2F9-E053BBDDCC08}"/>
              </a:ext>
              <a:ext uri="{C183D7F6-B498-43B3-948B-1728B52AA6E4}">
                <adec:decorative xmlns:adec="http://schemas.microsoft.com/office/drawing/2017/decorative" val="1"/>
              </a:ext>
            </a:extLst>
          </p:cNvPr>
          <p:cNvSpPr/>
          <p:nvPr/>
        </p:nvSpPr>
        <p:spPr bwMode="ltGray">
          <a:xfrm flipH="1">
            <a:off x="5331396" y="1350572"/>
            <a:ext cx="768096" cy="768096"/>
          </a:xfrm>
          <a:prstGeom prst="ellipse">
            <a:avLst/>
          </a:prstGeom>
          <a:solidFill>
            <a:srgbClr val="285C38"/>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71D53EA0-380B-10B1-0D9B-059DEBABA30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9843" y="1482310"/>
            <a:ext cx="522600" cy="522600"/>
          </a:xfrm>
          <a:prstGeom prst="rect">
            <a:avLst/>
          </a:prstGeom>
        </p:spPr>
      </p:pic>
      <p:sp>
        <p:nvSpPr>
          <p:cNvPr id="4" name="Slide Number Placeholder 3">
            <a:extLst>
              <a:ext uri="{FF2B5EF4-FFF2-40B4-BE49-F238E27FC236}">
                <a16:creationId xmlns:a16="http://schemas.microsoft.com/office/drawing/2014/main" id="{DABAE020-0B92-9828-574B-F4CC7DF8D858}"/>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11</a:t>
            </a:fld>
            <a:endParaRPr lang="en-US" dirty="0"/>
          </a:p>
        </p:txBody>
      </p:sp>
      <p:cxnSp>
        <p:nvCxnSpPr>
          <p:cNvPr id="18" name="Straight Connector 17">
            <a:extLst>
              <a:ext uri="{FF2B5EF4-FFF2-40B4-BE49-F238E27FC236}">
                <a16:creationId xmlns:a16="http://schemas.microsoft.com/office/drawing/2014/main" id="{4B29C040-6E05-CCE0-3EA5-5EDF9AA867C7}"/>
              </a:ext>
              <a:ext uri="{C183D7F6-B498-43B3-948B-1728B52AA6E4}">
                <adec:decorative xmlns:adec="http://schemas.microsoft.com/office/drawing/2017/decorative" val="1"/>
              </a:ext>
            </a:extLst>
          </p:cNvPr>
          <p:cNvCxnSpPr/>
          <p:nvPr/>
        </p:nvCxnSpPr>
        <p:spPr>
          <a:xfrm>
            <a:off x="460570" y="1101082"/>
            <a:ext cx="10789920" cy="0"/>
          </a:xfrm>
          <a:prstGeom prst="line">
            <a:avLst/>
          </a:prstGeom>
          <a:ln w="28575">
            <a:solidFill>
              <a:srgbClr val="2B5F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09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08682-188D-3376-4F04-A72FED4DB9DD}"/>
              </a:ext>
              <a:ext uri="{C183D7F6-B498-43B3-948B-1728B52AA6E4}">
                <adec:decorative xmlns:adec="http://schemas.microsoft.com/office/drawing/2017/decorative" val="1"/>
              </a:ext>
            </a:extLst>
          </p:cNvPr>
          <p:cNvSpPr/>
          <p:nvPr/>
        </p:nvSpPr>
        <p:spPr bwMode="ltGray">
          <a:xfrm flipH="1">
            <a:off x="633249" y="1657406"/>
            <a:ext cx="4274214" cy="3155891"/>
          </a:xfrm>
          <a:prstGeom prst="roundRect">
            <a:avLst>
              <a:gd name="adj" fmla="val 7559"/>
            </a:avLst>
          </a:prstGeom>
          <a:solidFill>
            <a:srgbClr val="F5EBE5"/>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Title 1">
            <a:extLst>
              <a:ext uri="{FF2B5EF4-FFF2-40B4-BE49-F238E27FC236}">
                <a16:creationId xmlns:a16="http://schemas.microsoft.com/office/drawing/2014/main" id="{4E7AAC23-9AE4-41F5-9A2B-1E85896C2BC0}"/>
              </a:ext>
            </a:extLst>
          </p:cNvPr>
          <p:cNvSpPr>
            <a:spLocks noGrp="1"/>
          </p:cNvSpPr>
          <p:nvPr>
            <p:ph type="title"/>
          </p:nvPr>
        </p:nvSpPr>
        <p:spPr>
          <a:xfrm>
            <a:off x="317319" y="320455"/>
            <a:ext cx="11521440" cy="822960"/>
          </a:xfrm>
        </p:spPr>
        <p:txBody>
          <a:bodyPr/>
          <a:lstStyle/>
          <a:p>
            <a:r>
              <a:rPr lang="en-US" sz="3200" dirty="0">
                <a:solidFill>
                  <a:srgbClr val="843C0C"/>
                </a:solidFill>
                <a:latin typeface="+mn-lt"/>
                <a:cs typeface="Calibri" panose="020F0502020204030204" pitchFamily="34" charset="0"/>
              </a:rPr>
              <a:t>Subgroup C Breakdown: </a:t>
            </a:r>
            <a:r>
              <a:rPr lang="en-US" sz="3200" b="0" dirty="0">
                <a:solidFill>
                  <a:srgbClr val="843C0C"/>
                </a:solidFill>
                <a:latin typeface="+mn-lt"/>
                <a:cs typeface="Calibri" panose="020F0502020204030204" pitchFamily="34" charset="0"/>
              </a:rPr>
              <a:t>Institutional Training and Career Development Programs (T32 and K12)</a:t>
            </a:r>
            <a:endParaRPr lang="en-US" b="0" dirty="0">
              <a:solidFill>
                <a:srgbClr val="843C0C"/>
              </a:solidFill>
              <a:latin typeface="+mn-lt"/>
              <a:cs typeface="Calibri" panose="020F0502020204030204" pitchFamily="34" charset="0"/>
            </a:endParaRPr>
          </a:p>
        </p:txBody>
      </p:sp>
      <p:sp>
        <p:nvSpPr>
          <p:cNvPr id="12" name="TextBox 11">
            <a:extLst>
              <a:ext uri="{FF2B5EF4-FFF2-40B4-BE49-F238E27FC236}">
                <a16:creationId xmlns:a16="http://schemas.microsoft.com/office/drawing/2014/main" id="{465D80B3-4CE9-5C8B-29A0-6A7D5249D56C}"/>
              </a:ext>
            </a:extLst>
          </p:cNvPr>
          <p:cNvSpPr txBox="1"/>
          <p:nvPr/>
        </p:nvSpPr>
        <p:spPr>
          <a:xfrm flipH="1">
            <a:off x="976941" y="1879985"/>
            <a:ext cx="3567009" cy="2731004"/>
          </a:xfrm>
          <a:prstGeom prst="rect">
            <a:avLst/>
          </a:prstGeom>
          <a:noFill/>
        </p:spPr>
        <p:txBody>
          <a:bodyPr wrap="square" lIns="0" tIns="0" rIns="0" bIns="0" rtlCol="0" anchor="t">
            <a:noAutofit/>
          </a:bodyPr>
          <a:lstStyle/>
          <a:p>
            <a:pPr algn="ctr">
              <a:spcAft>
                <a:spcPts val="1200"/>
              </a:spcAft>
            </a:pPr>
            <a:r>
              <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Recommendations: </a:t>
            </a:r>
            <a:r>
              <a:rPr lang="en-US" sz="2400" b="1" dirty="0">
                <a:solidFill>
                  <a:srgbClr val="000000"/>
                </a:solidFill>
                <a:latin typeface="Arial"/>
                <a:cs typeface="Calibri" panose="020F0502020204030204" pitchFamily="34" charset="0"/>
              </a:rPr>
              <a:t>1</a:t>
            </a:r>
            <a:endPar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342900" indent="-342900">
              <a:spcAft>
                <a:spcPts val="800"/>
              </a:spcAft>
              <a:buFont typeface="Arial" panose="020B0604020202020204" pitchFamily="34" charset="0"/>
              <a:buChar char="•"/>
            </a:pPr>
            <a:r>
              <a:rPr lang="en-US" u="none" strike="noStrike" dirty="0">
                <a:solidFill>
                  <a:schemeClr val="tx1"/>
                </a:solidFill>
                <a:effectLst/>
                <a:latin typeface="+mn-lt"/>
              </a:rPr>
              <a:t>Reinvigorate Institutional Training and Career Development Programs (T32 and K12)</a:t>
            </a:r>
          </a:p>
        </p:txBody>
      </p:sp>
      <p:sp>
        <p:nvSpPr>
          <p:cNvPr id="9" name="Rectangle: Rounded Corners 8">
            <a:extLst>
              <a:ext uri="{FF2B5EF4-FFF2-40B4-BE49-F238E27FC236}">
                <a16:creationId xmlns:a16="http://schemas.microsoft.com/office/drawing/2014/main" id="{545D5D29-79DD-45F3-76C0-68456B46977E}"/>
              </a:ext>
              <a:ext uri="{C183D7F6-B498-43B3-948B-1728B52AA6E4}">
                <adec:decorative xmlns:adec="http://schemas.microsoft.com/office/drawing/2017/decorative" val="1"/>
              </a:ext>
            </a:extLst>
          </p:cNvPr>
          <p:cNvSpPr/>
          <p:nvPr/>
        </p:nvSpPr>
        <p:spPr bwMode="ltGray">
          <a:xfrm flipH="1">
            <a:off x="5641404" y="1694966"/>
            <a:ext cx="5611095" cy="4121634"/>
          </a:xfrm>
          <a:prstGeom prst="roundRect">
            <a:avLst>
              <a:gd name="adj" fmla="val 7559"/>
            </a:avLst>
          </a:prstGeom>
          <a:solidFill>
            <a:srgbClr val="F5EBE5"/>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2A53FF3C-4D71-658F-4902-945BBB2D18E0}"/>
              </a:ext>
            </a:extLst>
          </p:cNvPr>
          <p:cNvSpPr txBox="1"/>
          <p:nvPr/>
        </p:nvSpPr>
        <p:spPr>
          <a:xfrm flipH="1">
            <a:off x="5860033" y="1879985"/>
            <a:ext cx="5173837" cy="283967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Action Items: </a:t>
            </a:r>
            <a:r>
              <a:rPr kumimoji="0" lang="en-US" sz="24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10</a:t>
            </a:r>
            <a:endParaRPr kumimoji="0" lang="en-US" sz="1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accent6">
                    <a:lumMod val="50000"/>
                  </a:schemeClr>
                </a:solidFill>
                <a:effectLst/>
                <a:uLnTx/>
                <a:uFillTx/>
                <a:latin typeface="Arial"/>
                <a:ea typeface="+mn-ea"/>
                <a:cs typeface="Calibri" panose="020F0502020204030204" pitchFamily="34" charset="0"/>
              </a:rPr>
              <a:t>Accomplished (1)</a:t>
            </a:r>
          </a:p>
          <a:p>
            <a:pPr marL="171450" indent="-171450">
              <a:spcAft>
                <a:spcPts val="800"/>
              </a:spcAft>
              <a:buFont typeface="Wingdings" panose="05000000000000000000" pitchFamily="2" charset="2"/>
              <a:buChar char="ü"/>
              <a:defRPr/>
            </a:pPr>
            <a:r>
              <a:rPr kumimoji="0" lang="en-US" sz="1600" i="0" u="none" strike="noStrike" kern="1200" cap="none" spc="0" normalizeH="0" baseline="0" noProof="0" dirty="0">
                <a:ln>
                  <a:noFill/>
                </a:ln>
                <a:effectLst/>
                <a:uLnTx/>
                <a:uFillTx/>
                <a:latin typeface="Arial"/>
                <a:ea typeface="+mn-ea"/>
                <a:cs typeface="Calibri" panose="020F0502020204030204" pitchFamily="34" charset="0"/>
              </a:rPr>
              <a:t>Establish a differential payline for new vs. renewal programs</a:t>
            </a: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accent4">
                    <a:lumMod val="50000"/>
                  </a:schemeClr>
                </a:solidFill>
                <a:effectLst/>
                <a:uLnTx/>
                <a:uFillTx/>
                <a:latin typeface="Arial"/>
                <a:ea typeface="+mn-ea"/>
                <a:cs typeface="Calibri" panose="020F0502020204030204" pitchFamily="34" charset="0"/>
              </a:rPr>
              <a:t>In Progress (9)</a:t>
            </a:r>
          </a:p>
          <a:p>
            <a:pPr marL="342900" marR="0" lvl="0" indent="-34290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600" dirty="0"/>
              <a:t>Cluster Type 1 and Type 2 T32s separately in peer review</a:t>
            </a:r>
          </a:p>
          <a:p>
            <a:pPr marL="342900" marR="0" lvl="0" indent="-34290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600" dirty="0"/>
              <a:t>Create metrics to determine when a K12 program has achieved its goal or to indicate that another tactic for growing a workforce should be attempted</a:t>
            </a:r>
          </a:p>
        </p:txBody>
      </p:sp>
      <p:sp>
        <p:nvSpPr>
          <p:cNvPr id="8" name="Oval 7">
            <a:extLst>
              <a:ext uri="{FF2B5EF4-FFF2-40B4-BE49-F238E27FC236}">
                <a16:creationId xmlns:a16="http://schemas.microsoft.com/office/drawing/2014/main" id="{86AEED8F-8CB8-47C4-F018-A5120B0EC5C5}"/>
              </a:ext>
              <a:ext uri="{C183D7F6-B498-43B3-948B-1728B52AA6E4}">
                <adec:decorative xmlns:adec="http://schemas.microsoft.com/office/drawing/2017/decorative" val="1"/>
              </a:ext>
            </a:extLst>
          </p:cNvPr>
          <p:cNvSpPr/>
          <p:nvPr/>
        </p:nvSpPr>
        <p:spPr bwMode="ltGray">
          <a:xfrm flipH="1">
            <a:off x="255721" y="1563622"/>
            <a:ext cx="768096" cy="768096"/>
          </a:xfrm>
          <a:prstGeom prst="ellipse">
            <a:avLst/>
          </a:prstGeom>
          <a:solidFill>
            <a:srgbClr val="803A0A"/>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10B17255-EFA7-3A6E-DA89-B159FDFF36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296" y="1689485"/>
            <a:ext cx="516370" cy="516370"/>
          </a:xfrm>
          <a:prstGeom prst="rect">
            <a:avLst/>
          </a:prstGeom>
        </p:spPr>
      </p:pic>
      <p:sp>
        <p:nvSpPr>
          <p:cNvPr id="42" name="Oval 41">
            <a:extLst>
              <a:ext uri="{FF2B5EF4-FFF2-40B4-BE49-F238E27FC236}">
                <a16:creationId xmlns:a16="http://schemas.microsoft.com/office/drawing/2014/main" id="{A04D06B2-F991-FBCF-C2F9-E053BBDDCC08}"/>
              </a:ext>
              <a:ext uri="{C183D7F6-B498-43B3-948B-1728B52AA6E4}">
                <adec:decorative xmlns:adec="http://schemas.microsoft.com/office/drawing/2017/decorative" val="1"/>
              </a:ext>
            </a:extLst>
          </p:cNvPr>
          <p:cNvSpPr/>
          <p:nvPr/>
        </p:nvSpPr>
        <p:spPr bwMode="ltGray">
          <a:xfrm flipH="1">
            <a:off x="5331396" y="1525667"/>
            <a:ext cx="768096" cy="768096"/>
          </a:xfrm>
          <a:prstGeom prst="ellipse">
            <a:avLst/>
          </a:prstGeom>
          <a:solidFill>
            <a:srgbClr val="803A0A"/>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39" b="0" i="0" u="none" strike="noStrike" kern="1200" cap="none" spc="0" normalizeH="0" baseline="0" noProof="0" dirty="0">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71D53EA0-380B-10B1-0D9B-059DEBABA30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9843" y="1657405"/>
            <a:ext cx="522600" cy="522600"/>
          </a:xfrm>
          <a:prstGeom prst="rect">
            <a:avLst/>
          </a:prstGeom>
        </p:spPr>
      </p:pic>
      <p:sp>
        <p:nvSpPr>
          <p:cNvPr id="4" name="Slide Number Placeholder 3">
            <a:extLst>
              <a:ext uri="{FF2B5EF4-FFF2-40B4-BE49-F238E27FC236}">
                <a16:creationId xmlns:a16="http://schemas.microsoft.com/office/drawing/2014/main" id="{DABAE020-0B92-9828-574B-F4CC7DF8D858}"/>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12</a:t>
            </a:fld>
            <a:endParaRPr lang="en-US" dirty="0"/>
          </a:p>
        </p:txBody>
      </p:sp>
      <p:cxnSp>
        <p:nvCxnSpPr>
          <p:cNvPr id="14" name="Straight Connector 13">
            <a:extLst>
              <a:ext uri="{FF2B5EF4-FFF2-40B4-BE49-F238E27FC236}">
                <a16:creationId xmlns:a16="http://schemas.microsoft.com/office/drawing/2014/main" id="{8F41174B-8130-46AE-679B-8F85FD8B52B2}"/>
              </a:ext>
              <a:ext uri="{C183D7F6-B498-43B3-948B-1728B52AA6E4}">
                <adec:decorative xmlns:adec="http://schemas.microsoft.com/office/drawing/2017/decorative" val="1"/>
              </a:ext>
            </a:extLst>
          </p:cNvPr>
          <p:cNvCxnSpPr/>
          <p:nvPr/>
        </p:nvCxnSpPr>
        <p:spPr>
          <a:xfrm>
            <a:off x="460570" y="1405880"/>
            <a:ext cx="10789920" cy="0"/>
          </a:xfrm>
          <a:prstGeom prst="line">
            <a:avLst/>
          </a:prstGeom>
          <a:ln w="28575">
            <a:solidFill>
              <a:srgbClr val="803A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00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9689-2792-4156-F76E-C06712997E8E}"/>
              </a:ext>
            </a:extLst>
          </p:cNvPr>
          <p:cNvSpPr>
            <a:spLocks noGrp="1"/>
          </p:cNvSpPr>
          <p:nvPr>
            <p:ph type="ctrTitle"/>
          </p:nvPr>
        </p:nvSpPr>
        <p:spPr/>
        <p:txBody>
          <a:bodyPr>
            <a:normAutofit/>
          </a:bodyPr>
          <a:lstStyle/>
          <a:p>
            <a:r>
              <a:rPr lang="en-US" sz="2800" dirty="0"/>
              <a:t>Request for Information (RFI) Results</a:t>
            </a:r>
            <a:endParaRPr lang="en-US" dirty="0"/>
          </a:p>
        </p:txBody>
      </p:sp>
      <p:sp>
        <p:nvSpPr>
          <p:cNvPr id="4" name="Slide Number Placeholder 3">
            <a:extLst>
              <a:ext uri="{FF2B5EF4-FFF2-40B4-BE49-F238E27FC236}">
                <a16:creationId xmlns:a16="http://schemas.microsoft.com/office/drawing/2014/main" id="{CB876518-1196-447A-FE62-FDD1EDAB6262}"/>
              </a:ext>
              <a:ext uri="{C183D7F6-B498-43B3-948B-1728B52AA6E4}">
                <adec:decorative xmlns:adec="http://schemas.microsoft.com/office/drawing/2017/decorative" val="1"/>
              </a:ext>
            </a:extLst>
          </p:cNvPr>
          <p:cNvSpPr>
            <a:spLocks noGrp="1"/>
          </p:cNvSpPr>
          <p:nvPr>
            <p:ph type="sldNum" sz="quarter" idx="10"/>
          </p:nvPr>
        </p:nvSpPr>
        <p:spPr>
          <a:xfrm>
            <a:off x="9448800" y="64865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98C03-D87E-428A-8D09-87A958A212DF}" type="slidenum">
              <a:rPr lang="en-US" smtClean="0"/>
              <a:pPr/>
              <a:t>13</a:t>
            </a:fld>
            <a:endParaRPr lang="en-US" dirty="0"/>
          </a:p>
        </p:txBody>
      </p:sp>
    </p:spTree>
    <p:extLst>
      <p:ext uri="{BB962C8B-B14F-4D97-AF65-F5344CB8AC3E}">
        <p14:creationId xmlns:p14="http://schemas.microsoft.com/office/powerpoint/2010/main" val="54772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2E1F3-3734-491F-FFCC-61122D99213E}"/>
              </a:ext>
            </a:extLst>
          </p:cNvPr>
          <p:cNvSpPr>
            <a:spLocks noGrp="1"/>
          </p:cNvSpPr>
          <p:nvPr>
            <p:ph type="title"/>
          </p:nvPr>
        </p:nvSpPr>
        <p:spPr/>
        <p:txBody>
          <a:bodyPr/>
          <a:lstStyle/>
          <a:p>
            <a:r>
              <a:rPr lang="en-US" dirty="0"/>
              <a:t>RFI Summary Statistics:</a:t>
            </a:r>
            <a:r>
              <a:rPr lang="en-US" b="0" dirty="0"/>
              <a:t> Demographics</a:t>
            </a:r>
          </a:p>
        </p:txBody>
      </p:sp>
      <p:sp>
        <p:nvSpPr>
          <p:cNvPr id="10" name="Rectangle 9">
            <a:extLst>
              <a:ext uri="{FF2B5EF4-FFF2-40B4-BE49-F238E27FC236}">
                <a16:creationId xmlns:a16="http://schemas.microsoft.com/office/drawing/2014/main" id="{7209EE71-97E9-92B1-6B09-E0817A9D9356}"/>
              </a:ext>
              <a:ext uri="{C183D7F6-B498-43B3-948B-1728B52AA6E4}">
                <adec:decorative xmlns:adec="http://schemas.microsoft.com/office/drawing/2017/decorative" val="1"/>
              </a:ext>
            </a:extLst>
          </p:cNvPr>
          <p:cNvSpPr/>
          <p:nvPr/>
        </p:nvSpPr>
        <p:spPr>
          <a:xfrm>
            <a:off x="1005874" y="1752286"/>
            <a:ext cx="4793212" cy="857209"/>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34360"/>
              </a:solidFill>
            </a:endParaRPr>
          </a:p>
        </p:txBody>
      </p:sp>
      <p:sp>
        <p:nvSpPr>
          <p:cNvPr id="2" name="Rectangle 1">
            <a:extLst>
              <a:ext uri="{FF2B5EF4-FFF2-40B4-BE49-F238E27FC236}">
                <a16:creationId xmlns:a16="http://schemas.microsoft.com/office/drawing/2014/main" id="{20BA2386-C989-F40A-79B6-3E105BAB550B}"/>
              </a:ext>
            </a:extLst>
          </p:cNvPr>
          <p:cNvSpPr/>
          <p:nvPr/>
        </p:nvSpPr>
        <p:spPr>
          <a:xfrm>
            <a:off x="690880" y="729948"/>
            <a:ext cx="10672064" cy="9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
              <a:lnSpc>
                <a:spcPct val="90000"/>
              </a:lnSpc>
              <a:spcBef>
                <a:spcPts val="1000"/>
              </a:spcBef>
            </a:pPr>
            <a:r>
              <a:rPr lang="en-US" sz="2000" dirty="0">
                <a:solidFill>
                  <a:schemeClr val="tx1"/>
                </a:solidFill>
              </a:rPr>
              <a:t>In </a:t>
            </a:r>
            <a:r>
              <a:rPr lang="en-US" sz="2000" b="1" dirty="0">
                <a:solidFill>
                  <a:schemeClr val="tx1"/>
                </a:solidFill>
              </a:rPr>
              <a:t>February 2024,</a:t>
            </a:r>
            <a:r>
              <a:rPr lang="en-US" sz="2000" dirty="0">
                <a:solidFill>
                  <a:schemeClr val="tx1"/>
                </a:solidFill>
              </a:rPr>
              <a:t> the TCD Implementation </a:t>
            </a:r>
            <a:r>
              <a:rPr lang="en-US" sz="2000" dirty="0">
                <a:solidFill>
                  <a:schemeClr val="tx1"/>
                </a:solidFill>
                <a:latin typeface="Helvetica Neue"/>
              </a:rPr>
              <a:t>WG </a:t>
            </a:r>
            <a:r>
              <a:rPr lang="en-US" sz="2000" b="0" i="0" dirty="0">
                <a:solidFill>
                  <a:schemeClr val="tx1"/>
                </a:solidFill>
                <a:effectLst/>
                <a:latin typeface="Helvetica Neue"/>
              </a:rPr>
              <a:t>released an </a:t>
            </a:r>
            <a:r>
              <a:rPr lang="en-US" sz="2000" b="0" i="0" dirty="0">
                <a:solidFill>
                  <a:schemeClr val="accent5">
                    <a:lumMod val="75000"/>
                  </a:schemeClr>
                </a:solidFill>
                <a:effectLst/>
                <a:latin typeface="Helvetica Neue"/>
                <a:hlinkClick r:id="rId3">
                  <a:extLst>
                    <a:ext uri="{A12FA001-AC4F-418D-AE19-62706E023703}">
                      <ahyp:hlinkClr xmlns:ahyp="http://schemas.microsoft.com/office/drawing/2018/hyperlinkcolor" val="tx"/>
                    </a:ext>
                  </a:extLst>
                </a:hlinkClick>
              </a:rPr>
              <a:t>RFI</a:t>
            </a:r>
            <a:r>
              <a:rPr lang="en-US" sz="2000" b="0" i="0" dirty="0">
                <a:solidFill>
                  <a:schemeClr val="tx1"/>
                </a:solidFill>
                <a:effectLst/>
                <a:latin typeface="Helvetica Neue"/>
              </a:rPr>
              <a:t> inviting comments on NICHD’s strategic recommendations (submitted to Council) for the future of extramural research training and career development.</a:t>
            </a:r>
            <a:endParaRPr lang="en-US" sz="2000" dirty="0">
              <a:solidFill>
                <a:schemeClr val="tx1"/>
              </a:solidFill>
            </a:endParaRPr>
          </a:p>
        </p:txBody>
      </p:sp>
      <p:sp>
        <p:nvSpPr>
          <p:cNvPr id="20" name="TextBox 19">
            <a:extLst>
              <a:ext uri="{FF2B5EF4-FFF2-40B4-BE49-F238E27FC236}">
                <a16:creationId xmlns:a16="http://schemas.microsoft.com/office/drawing/2014/main" id="{36E904A5-8EC4-041C-646D-096B6A11A2AE}"/>
              </a:ext>
            </a:extLst>
          </p:cNvPr>
          <p:cNvSpPr txBox="1"/>
          <p:nvPr/>
        </p:nvSpPr>
        <p:spPr>
          <a:xfrm>
            <a:off x="1226847" y="1702616"/>
            <a:ext cx="1333657" cy="923330"/>
          </a:xfrm>
          <a:prstGeom prst="rect">
            <a:avLst/>
          </a:prstGeom>
          <a:noFill/>
        </p:spPr>
        <p:txBody>
          <a:bodyPr wrap="square" rtlCol="0">
            <a:spAutoFit/>
          </a:bodyPr>
          <a:lstStyle/>
          <a:p>
            <a:r>
              <a:rPr lang="en-US" sz="5400" b="1" dirty="0">
                <a:solidFill>
                  <a:schemeClr val="bg1"/>
                </a:solidFill>
              </a:rPr>
              <a:t>13</a:t>
            </a:r>
          </a:p>
        </p:txBody>
      </p:sp>
      <p:sp>
        <p:nvSpPr>
          <p:cNvPr id="21" name="TextBox 20">
            <a:extLst>
              <a:ext uri="{FF2B5EF4-FFF2-40B4-BE49-F238E27FC236}">
                <a16:creationId xmlns:a16="http://schemas.microsoft.com/office/drawing/2014/main" id="{D31E260C-B7FA-1707-A340-881FFDDC1D04}"/>
              </a:ext>
            </a:extLst>
          </p:cNvPr>
          <p:cNvSpPr txBox="1"/>
          <p:nvPr/>
        </p:nvSpPr>
        <p:spPr>
          <a:xfrm>
            <a:off x="2110455" y="1962883"/>
            <a:ext cx="4014653" cy="523220"/>
          </a:xfrm>
          <a:prstGeom prst="rect">
            <a:avLst/>
          </a:prstGeom>
          <a:noFill/>
        </p:spPr>
        <p:txBody>
          <a:bodyPr wrap="square" rtlCol="0">
            <a:spAutoFit/>
          </a:bodyPr>
          <a:lstStyle/>
          <a:p>
            <a:r>
              <a:rPr lang="en-US" sz="2800" b="1" dirty="0">
                <a:solidFill>
                  <a:schemeClr val="bg1"/>
                </a:solidFill>
              </a:rPr>
              <a:t>Total Responses</a:t>
            </a:r>
          </a:p>
        </p:txBody>
      </p:sp>
      <p:sp>
        <p:nvSpPr>
          <p:cNvPr id="18" name="TextBox 17">
            <a:extLst>
              <a:ext uri="{FF2B5EF4-FFF2-40B4-BE49-F238E27FC236}">
                <a16:creationId xmlns:a16="http://schemas.microsoft.com/office/drawing/2014/main" id="{C8B91763-3628-E2FF-E41E-F8B37187A523}"/>
              </a:ext>
            </a:extLst>
          </p:cNvPr>
          <p:cNvSpPr txBox="1"/>
          <p:nvPr/>
        </p:nvSpPr>
        <p:spPr>
          <a:xfrm>
            <a:off x="972847" y="2820092"/>
            <a:ext cx="5003958" cy="28110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dirty="0"/>
              <a:t>7 </a:t>
            </a:r>
            <a:r>
              <a:rPr lang="en-US" sz="2000" dirty="0"/>
              <a:t>responses were submitted on behalf of individual(s)*:</a:t>
            </a:r>
          </a:p>
          <a:p>
            <a:pPr marL="742950" lvl="1" indent="-285750">
              <a:buFont typeface="Courier New" panose="02070309020205020404" pitchFamily="49" charset="0"/>
              <a:buChar char="o"/>
            </a:pPr>
            <a:r>
              <a:rPr lang="en-US" dirty="0"/>
              <a:t>8 Doctors of Medicine (MDs)/Professors</a:t>
            </a:r>
            <a:endParaRPr lang="en-US" dirty="0">
              <a:cs typeface="Arial"/>
            </a:endParaRPr>
          </a:p>
          <a:p>
            <a:pPr marL="742950" lvl="1" indent="-285750">
              <a:spcAft>
                <a:spcPts val="800"/>
              </a:spcAft>
              <a:buFont typeface="Courier New" panose="02070309020205020404" pitchFamily="49" charset="0"/>
              <a:buChar char="o"/>
            </a:pPr>
            <a:r>
              <a:rPr lang="en-US" dirty="0"/>
              <a:t>1 Doctor of Veterinary Medicine (DVM)/Professor</a:t>
            </a:r>
            <a:endParaRPr lang="en-US" sz="300" dirty="0">
              <a:cs typeface="Arial"/>
            </a:endParaRPr>
          </a:p>
          <a:p>
            <a:pPr marL="285750" indent="-285750">
              <a:buFont typeface="Arial" panose="020B0604020202020204" pitchFamily="34" charset="0"/>
              <a:buChar char="•"/>
            </a:pPr>
            <a:r>
              <a:rPr lang="en-US" sz="2000" dirty="0"/>
              <a:t>Groups</a:t>
            </a:r>
            <a:r>
              <a:rPr lang="en-US" sz="2400" b="1" dirty="0"/>
              <a:t> </a:t>
            </a:r>
            <a:r>
              <a:rPr lang="en-US" sz="2000" dirty="0"/>
              <a:t>and institutions represented:</a:t>
            </a:r>
            <a:endParaRPr lang="en-US" sz="2000" dirty="0">
              <a:cs typeface="Arial"/>
            </a:endParaRPr>
          </a:p>
          <a:p>
            <a:pPr marL="742950" lvl="1" indent="-285750">
              <a:buFont typeface="Courier New" panose="02070309020205020404" pitchFamily="49" charset="0"/>
              <a:buChar char="o"/>
            </a:pPr>
            <a:r>
              <a:rPr lang="en-US" sz="1600" b="1" dirty="0"/>
              <a:t>3 </a:t>
            </a:r>
            <a:r>
              <a:rPr lang="en-US" sz="1600" dirty="0"/>
              <a:t>Providing Institutions</a:t>
            </a:r>
          </a:p>
          <a:p>
            <a:pPr marL="742950" lvl="1" indent="-285750">
              <a:buFont typeface="Courier New" panose="02070309020205020404" pitchFamily="49" charset="0"/>
              <a:buChar char="o"/>
            </a:pPr>
            <a:r>
              <a:rPr lang="en-US" sz="1600" b="1" dirty="0"/>
              <a:t>6 </a:t>
            </a:r>
            <a:r>
              <a:rPr lang="en-US" sz="1600" dirty="0"/>
              <a:t>Academic or Research Institutions</a:t>
            </a:r>
          </a:p>
          <a:p>
            <a:pPr marL="742950" lvl="1" indent="-285750">
              <a:buFont typeface="Courier New" panose="02070309020205020404" pitchFamily="49" charset="0"/>
              <a:buChar char="o"/>
            </a:pPr>
            <a:r>
              <a:rPr lang="en-US" sz="1600" b="1" dirty="0"/>
              <a:t>4 </a:t>
            </a:r>
            <a:r>
              <a:rPr lang="en-US" sz="1600" dirty="0"/>
              <a:t>Special Interest Groups</a:t>
            </a:r>
          </a:p>
        </p:txBody>
      </p:sp>
      <p:graphicFrame>
        <p:nvGraphicFramePr>
          <p:cNvPr id="6" name="Chart 5" descr="Pie chart showing individual and group responses to the RFI: &#10;-Individual responses, 7 (54%)&#10;-Group responses, 6 (46%)">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390732230"/>
              </p:ext>
            </p:extLst>
          </p:nvPr>
        </p:nvGraphicFramePr>
        <p:xfrm>
          <a:off x="4689979" y="1463040"/>
          <a:ext cx="5710898" cy="2851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Pie chart showing the breakdown of respondent groups: &#10;-Provider or providing institution, 3 (23%)&#10;-Academic or research institution, 6 (46%)&#10;-Special interest group, 4 (3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21173745"/>
              </p:ext>
            </p:extLst>
          </p:nvPr>
        </p:nvGraphicFramePr>
        <p:xfrm>
          <a:off x="6944016" y="2055828"/>
          <a:ext cx="6913722" cy="384505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BF440E8-B012-222A-8F0A-6C5F777BFC87}"/>
              </a:ext>
            </a:extLst>
          </p:cNvPr>
          <p:cNvSpPr txBox="1"/>
          <p:nvPr/>
        </p:nvSpPr>
        <p:spPr>
          <a:xfrm>
            <a:off x="7295785" y="5770728"/>
            <a:ext cx="7889358" cy="307777"/>
          </a:xfrm>
          <a:prstGeom prst="rect">
            <a:avLst/>
          </a:prstGeom>
          <a:noFill/>
        </p:spPr>
        <p:txBody>
          <a:bodyPr wrap="square" rtlCol="0">
            <a:spAutoFit/>
          </a:bodyPr>
          <a:lstStyle/>
          <a:p>
            <a:r>
              <a:rPr lang="en-US" sz="1400" i="1" dirty="0"/>
              <a:t>*One response was submitted on behalf of three individuals </a:t>
            </a:r>
          </a:p>
        </p:txBody>
      </p:sp>
      <p:sp>
        <p:nvSpPr>
          <p:cNvPr id="7" name="Slide Number Placeholder 3">
            <a:extLst>
              <a:ext uri="{FF2B5EF4-FFF2-40B4-BE49-F238E27FC236}">
                <a16:creationId xmlns:a16="http://schemas.microsoft.com/office/drawing/2014/main" id="{47A1F2D3-DB14-156D-5992-4812A9FB40DC}"/>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14</a:t>
            </a:fld>
            <a:endParaRPr lang="en-US" dirty="0"/>
          </a:p>
        </p:txBody>
      </p:sp>
    </p:spTree>
    <p:extLst>
      <p:ext uri="{BB962C8B-B14F-4D97-AF65-F5344CB8AC3E}">
        <p14:creationId xmlns:p14="http://schemas.microsoft.com/office/powerpoint/2010/main" val="172306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0BD2-66E6-A7EE-6A53-295AFD7F0D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E7A027-D08A-532E-4EBC-72476707412B}"/>
              </a:ext>
            </a:extLst>
          </p:cNvPr>
          <p:cNvSpPr>
            <a:spLocks noGrp="1"/>
          </p:cNvSpPr>
          <p:nvPr>
            <p:ph type="title"/>
          </p:nvPr>
        </p:nvSpPr>
        <p:spPr>
          <a:xfrm>
            <a:off x="841247" y="137160"/>
            <a:ext cx="10991361" cy="1325880"/>
          </a:xfrm>
        </p:spPr>
        <p:txBody>
          <a:bodyPr/>
          <a:lstStyle/>
          <a:p>
            <a:r>
              <a:rPr lang="en-US" dirty="0"/>
              <a:t>RFI Summary Statistics: </a:t>
            </a:r>
            <a:r>
              <a:rPr lang="en-US" b="0" dirty="0"/>
              <a:t>Recommendations Referenced</a:t>
            </a:r>
          </a:p>
        </p:txBody>
      </p:sp>
      <p:graphicFrame>
        <p:nvGraphicFramePr>
          <p:cNvPr id="6" name="Chart 5" descr="Bar chart showing RFI responses by recommendation(s) referenced: &#10;-Rethink How We Talk About Outcomes: 3&#10;-Reinvigorate Institutional Training and Career Development Programs (T32 and K12): 12&#10;-Create Community Amongst Trainees: 4&#10;-Use Training and Career Development to Diversify NICHD's Reach: 5&#10;-Reinvigorate the Loan Repayment Programs (LRPs): 4&#10;-Use Training programs to Support Strategic Research Priorities: 3">
            <a:extLst>
              <a:ext uri="{FF2B5EF4-FFF2-40B4-BE49-F238E27FC236}">
                <a16:creationId xmlns:a16="http://schemas.microsoft.com/office/drawing/2014/main" id="{DC48515D-DBD0-0FB6-1EC8-A72F212C0674}"/>
              </a:ext>
            </a:extLst>
          </p:cNvPr>
          <p:cNvGraphicFramePr>
            <a:graphicFrameLocks/>
          </p:cNvGraphicFramePr>
          <p:nvPr>
            <p:extLst>
              <p:ext uri="{D42A27DB-BD31-4B8C-83A1-F6EECF244321}">
                <p14:modId xmlns:p14="http://schemas.microsoft.com/office/powerpoint/2010/main" val="781480605"/>
              </p:ext>
            </p:extLst>
          </p:nvPr>
        </p:nvGraphicFramePr>
        <p:xfrm>
          <a:off x="261057" y="905675"/>
          <a:ext cx="11471765" cy="402258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1F17BAC-BAAE-60FA-5B82-DEFCCCBACA88}"/>
              </a:ext>
              <a:ext uri="{C183D7F6-B498-43B3-948B-1728B52AA6E4}">
                <adec:decorative xmlns:adec="http://schemas.microsoft.com/office/drawing/2017/decorative" val="1"/>
              </a:ext>
            </a:extLst>
          </p:cNvPr>
          <p:cNvSpPr/>
          <p:nvPr/>
        </p:nvSpPr>
        <p:spPr>
          <a:xfrm>
            <a:off x="0" y="5118126"/>
            <a:ext cx="12191999" cy="1739873"/>
          </a:xfrm>
          <a:prstGeom prst="rect">
            <a:avLst/>
          </a:prstGeom>
          <a:solidFill>
            <a:schemeClr val="accent5">
              <a:lumMod val="50000"/>
            </a:schemeClr>
          </a:solidFill>
          <a:ln w="38100">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8D2E8FC-AEF4-8A6D-8486-067768191D08}"/>
              </a:ext>
            </a:extLst>
          </p:cNvPr>
          <p:cNvSpPr txBox="1"/>
          <p:nvPr/>
        </p:nvSpPr>
        <p:spPr>
          <a:xfrm>
            <a:off x="152299" y="5305167"/>
            <a:ext cx="11887399" cy="1292662"/>
          </a:xfrm>
          <a:prstGeom prst="rect">
            <a:avLst/>
          </a:prstGeom>
          <a:noFill/>
        </p:spPr>
        <p:txBody>
          <a:bodyPr wrap="square">
            <a:spAutoFit/>
          </a:bodyPr>
          <a:lstStyle/>
          <a:p>
            <a:pPr algn="ctr">
              <a:spcAft>
                <a:spcPts val="800"/>
              </a:spcAft>
            </a:pPr>
            <a:r>
              <a:rPr lang="en-US" sz="2000" b="1" u="sng" dirty="0">
                <a:solidFill>
                  <a:schemeClr val="bg1"/>
                </a:solidFill>
              </a:rPr>
              <a:t>Notable Findings</a:t>
            </a:r>
            <a:endParaRPr lang="en-US" sz="1400" b="1" dirty="0">
              <a:solidFill>
                <a:schemeClr val="bg1"/>
              </a:solidFill>
            </a:endParaRPr>
          </a:p>
          <a:p>
            <a:pPr marL="285750" indent="-285750">
              <a:spcAft>
                <a:spcPts val="400"/>
              </a:spcAft>
              <a:buFont typeface="Arial" panose="020B0604020202020204" pitchFamily="34" charset="0"/>
              <a:buChar char="•"/>
            </a:pPr>
            <a:r>
              <a:rPr lang="en-US" sz="1600" dirty="0">
                <a:solidFill>
                  <a:schemeClr val="bg1"/>
                </a:solidFill>
              </a:rPr>
              <a:t>The </a:t>
            </a:r>
            <a:r>
              <a:rPr lang="en-US" sz="1600" b="0" dirty="0">
                <a:solidFill>
                  <a:schemeClr val="bg1"/>
                </a:solidFill>
                <a:effectLst/>
                <a:latin typeface="Helvetica Neue"/>
              </a:rPr>
              <a:t>training and career development recommendation</a:t>
            </a:r>
            <a:r>
              <a:rPr lang="en-US" sz="1600" dirty="0">
                <a:solidFill>
                  <a:schemeClr val="bg1"/>
                </a:solidFill>
              </a:rPr>
              <a:t>, “</a:t>
            </a:r>
            <a:r>
              <a:rPr lang="en-US" sz="1600" i="1" dirty="0">
                <a:solidFill>
                  <a:schemeClr val="bg1"/>
                </a:solidFill>
              </a:rPr>
              <a:t>Reinvigorate Institutional Training and Career Development Programs (T32 and K12)</a:t>
            </a:r>
            <a:r>
              <a:rPr lang="en-US" sz="1600" dirty="0">
                <a:solidFill>
                  <a:schemeClr val="bg1"/>
                </a:solidFill>
              </a:rPr>
              <a:t>”, was referenced in all but one RFI response</a:t>
            </a:r>
            <a:endParaRPr lang="en-US" sz="900" dirty="0">
              <a:solidFill>
                <a:schemeClr val="bg1"/>
              </a:solidFill>
            </a:endParaRPr>
          </a:p>
          <a:p>
            <a:pPr marL="285750" indent="-285750">
              <a:buFont typeface="Arial" panose="020B0604020202020204" pitchFamily="34" charset="0"/>
              <a:buChar char="•"/>
            </a:pPr>
            <a:r>
              <a:rPr lang="en-US" sz="1600" dirty="0">
                <a:solidFill>
                  <a:schemeClr val="bg1"/>
                </a:solidFill>
              </a:rPr>
              <a:t>All training and career development recommendations were referenced in three or more RFI responses </a:t>
            </a:r>
          </a:p>
        </p:txBody>
      </p:sp>
      <p:sp>
        <p:nvSpPr>
          <p:cNvPr id="2" name="Slide Number Placeholder 3">
            <a:extLst>
              <a:ext uri="{FF2B5EF4-FFF2-40B4-BE49-F238E27FC236}">
                <a16:creationId xmlns:a16="http://schemas.microsoft.com/office/drawing/2014/main" id="{38C31594-77BF-E6B7-BF8D-544884BCBA60}"/>
              </a:ext>
            </a:extLst>
          </p:cNvPr>
          <p:cNvSpPr>
            <a:spLocks noGrp="1"/>
          </p:cNvSpPr>
          <p:nvPr>
            <p:ph type="sldNum" sz="quarter" idx="12"/>
          </p:nvPr>
        </p:nvSpPr>
        <p:spPr>
          <a:xfrm>
            <a:off x="8471463" y="6356353"/>
            <a:ext cx="3657600" cy="365125"/>
          </a:xfrm>
        </p:spPr>
        <p:txBody>
          <a:bodyPr/>
          <a:lstStyle/>
          <a:p>
            <a:pPr algn="r"/>
            <a:fld id="{37DFEC7B-BA41-AE4F-A7EE-87A56D6A0A9F}" type="slidenum">
              <a:rPr lang="en-US" smtClean="0"/>
              <a:pPr algn="r"/>
              <a:t>15</a:t>
            </a:fld>
            <a:endParaRPr lang="en-US" dirty="0"/>
          </a:p>
        </p:txBody>
      </p:sp>
    </p:spTree>
    <p:extLst>
      <p:ext uri="{BB962C8B-B14F-4D97-AF65-F5344CB8AC3E}">
        <p14:creationId xmlns:p14="http://schemas.microsoft.com/office/powerpoint/2010/main" val="410718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93E6F9-1A79-8220-F59F-2FA9C3EEA403}"/>
              </a:ext>
              <a:ext uri="{C183D7F6-B498-43B3-948B-1728B52AA6E4}">
                <adec:decorative xmlns:adec="http://schemas.microsoft.com/office/drawing/2017/decorative" val="1"/>
              </a:ext>
            </a:extLst>
          </p:cNvPr>
          <p:cNvSpPr/>
          <p:nvPr/>
        </p:nvSpPr>
        <p:spPr>
          <a:xfrm>
            <a:off x="922886" y="5222587"/>
            <a:ext cx="100350" cy="7315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0A23EC8-66B3-8D29-4D5D-2D972BE0E03A}"/>
              </a:ext>
              <a:ext uri="{C183D7F6-B498-43B3-948B-1728B52AA6E4}">
                <adec:decorative xmlns:adec="http://schemas.microsoft.com/office/drawing/2017/decorative" val="1"/>
              </a:ext>
            </a:extLst>
          </p:cNvPr>
          <p:cNvSpPr/>
          <p:nvPr/>
        </p:nvSpPr>
        <p:spPr>
          <a:xfrm>
            <a:off x="922886" y="4437673"/>
            <a:ext cx="100350" cy="731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93B34B0-A919-0DFA-8823-80F15DA4676F}"/>
              </a:ext>
              <a:ext uri="{C183D7F6-B498-43B3-948B-1728B52AA6E4}">
                <adec:decorative xmlns:adec="http://schemas.microsoft.com/office/drawing/2017/decorative" val="1"/>
              </a:ext>
            </a:extLst>
          </p:cNvPr>
          <p:cNvSpPr/>
          <p:nvPr/>
        </p:nvSpPr>
        <p:spPr>
          <a:xfrm>
            <a:off x="922692" y="744416"/>
            <a:ext cx="100350" cy="11887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4A9B07-44C7-B8C9-7509-7F8DB7CA2918}"/>
              </a:ext>
            </a:extLst>
          </p:cNvPr>
          <p:cNvSpPr>
            <a:spLocks noGrp="1"/>
          </p:cNvSpPr>
          <p:nvPr>
            <p:ph type="title"/>
          </p:nvPr>
        </p:nvSpPr>
        <p:spPr/>
        <p:txBody>
          <a:bodyPr/>
          <a:lstStyle/>
          <a:p>
            <a:r>
              <a:rPr lang="en-US" dirty="0"/>
              <a:t>RFI: </a:t>
            </a:r>
            <a:r>
              <a:rPr lang="en-US" b="0" dirty="0"/>
              <a:t>Key Themes</a:t>
            </a:r>
            <a:endParaRPr lang="en-US" dirty="0"/>
          </a:p>
        </p:txBody>
      </p:sp>
      <p:sp>
        <p:nvSpPr>
          <p:cNvPr id="5" name="Freeform: Shape 4">
            <a:extLst>
              <a:ext uri="{FF2B5EF4-FFF2-40B4-BE49-F238E27FC236}">
                <a16:creationId xmlns:a16="http://schemas.microsoft.com/office/drawing/2014/main" id="{DE184C5E-3C80-7A56-1725-CF33B087EAC7}"/>
              </a:ext>
            </a:extLst>
          </p:cNvPr>
          <p:cNvSpPr/>
          <p:nvPr/>
        </p:nvSpPr>
        <p:spPr>
          <a:xfrm>
            <a:off x="1182788" y="698893"/>
            <a:ext cx="10058400" cy="408674"/>
          </a:xfrm>
          <a:custGeom>
            <a:avLst/>
            <a:gdLst>
              <a:gd name="connsiteX0" fmla="*/ 0 w 9997023"/>
              <a:gd name="connsiteY0" fmla="*/ 70201 h 421200"/>
              <a:gd name="connsiteX1" fmla="*/ 70201 w 9997023"/>
              <a:gd name="connsiteY1" fmla="*/ 0 h 421200"/>
              <a:gd name="connsiteX2" fmla="*/ 9926822 w 9997023"/>
              <a:gd name="connsiteY2" fmla="*/ 0 h 421200"/>
              <a:gd name="connsiteX3" fmla="*/ 9997023 w 9997023"/>
              <a:gd name="connsiteY3" fmla="*/ 70201 h 421200"/>
              <a:gd name="connsiteX4" fmla="*/ 9997023 w 9997023"/>
              <a:gd name="connsiteY4" fmla="*/ 350999 h 421200"/>
              <a:gd name="connsiteX5" fmla="*/ 9926822 w 9997023"/>
              <a:gd name="connsiteY5" fmla="*/ 421200 h 421200"/>
              <a:gd name="connsiteX6" fmla="*/ 70201 w 9997023"/>
              <a:gd name="connsiteY6" fmla="*/ 421200 h 421200"/>
              <a:gd name="connsiteX7" fmla="*/ 0 w 9997023"/>
              <a:gd name="connsiteY7" fmla="*/ 350999 h 421200"/>
              <a:gd name="connsiteX8" fmla="*/ 0 w 9997023"/>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023" h="421200">
                <a:moveTo>
                  <a:pt x="0" y="70201"/>
                </a:moveTo>
                <a:cubicBezTo>
                  <a:pt x="0" y="31430"/>
                  <a:pt x="31430" y="0"/>
                  <a:pt x="70201" y="0"/>
                </a:cubicBezTo>
                <a:lnTo>
                  <a:pt x="9926822" y="0"/>
                </a:lnTo>
                <a:cubicBezTo>
                  <a:pt x="9965593" y="0"/>
                  <a:pt x="9997023" y="31430"/>
                  <a:pt x="9997023" y="70201"/>
                </a:cubicBezTo>
                <a:lnTo>
                  <a:pt x="9997023" y="350999"/>
                </a:lnTo>
                <a:cubicBezTo>
                  <a:pt x="9997023" y="389770"/>
                  <a:pt x="9965593" y="421200"/>
                  <a:pt x="9926822" y="421200"/>
                </a:cubicBezTo>
                <a:lnTo>
                  <a:pt x="70201" y="421200"/>
                </a:lnTo>
                <a:cubicBezTo>
                  <a:pt x="31430" y="421200"/>
                  <a:pt x="0" y="389770"/>
                  <a:pt x="0" y="350999"/>
                </a:cubicBezTo>
                <a:lnTo>
                  <a:pt x="0" y="70201"/>
                </a:lnTo>
                <a:close/>
              </a:path>
            </a:pathLst>
          </a:custGeom>
          <a:solidFill>
            <a:srgbClr val="2038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marL="0" lvl="0" indent="0" algn="l" defTabSz="800100">
              <a:lnSpc>
                <a:spcPct val="90000"/>
              </a:lnSpc>
              <a:spcBef>
                <a:spcPct val="0"/>
              </a:spcBef>
              <a:spcAft>
                <a:spcPct val="35000"/>
              </a:spcAft>
              <a:buNone/>
            </a:pPr>
            <a:r>
              <a:rPr lang="en-US" sz="1600" kern="1200" dirty="0"/>
              <a:t>Rethink How We Talk About Outcomes</a:t>
            </a:r>
          </a:p>
        </p:txBody>
      </p:sp>
      <p:sp>
        <p:nvSpPr>
          <p:cNvPr id="6" name="Freeform: Shape 5">
            <a:extLst>
              <a:ext uri="{FF2B5EF4-FFF2-40B4-BE49-F238E27FC236}">
                <a16:creationId xmlns:a16="http://schemas.microsoft.com/office/drawing/2014/main" id="{2BAE71FF-1951-04FF-97D0-30D576EF26E4}"/>
              </a:ext>
            </a:extLst>
          </p:cNvPr>
          <p:cNvSpPr/>
          <p:nvPr/>
        </p:nvSpPr>
        <p:spPr>
          <a:xfrm>
            <a:off x="904430" y="1134976"/>
            <a:ext cx="10059652" cy="875610"/>
          </a:xfrm>
          <a:custGeom>
            <a:avLst/>
            <a:gdLst>
              <a:gd name="connsiteX0" fmla="*/ 0 w 9997023"/>
              <a:gd name="connsiteY0" fmla="*/ 0 h 875610"/>
              <a:gd name="connsiteX1" fmla="*/ 9997023 w 9997023"/>
              <a:gd name="connsiteY1" fmla="*/ 0 h 875610"/>
              <a:gd name="connsiteX2" fmla="*/ 9997023 w 9997023"/>
              <a:gd name="connsiteY2" fmla="*/ 875610 h 875610"/>
              <a:gd name="connsiteX3" fmla="*/ 0 w 9997023"/>
              <a:gd name="connsiteY3" fmla="*/ 875610 h 875610"/>
              <a:gd name="connsiteX4" fmla="*/ 0 w 9997023"/>
              <a:gd name="connsiteY4" fmla="*/ 0 h 8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023" h="875610">
                <a:moveTo>
                  <a:pt x="0" y="0"/>
                </a:moveTo>
                <a:lnTo>
                  <a:pt x="9997023" y="0"/>
                </a:lnTo>
                <a:lnTo>
                  <a:pt x="9997023" y="875610"/>
                </a:lnTo>
                <a:lnTo>
                  <a:pt x="0" y="8756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4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350" kern="1200" dirty="0"/>
              <a:t>Consider a broader spectrum of metrics when determining a successful research career</a:t>
            </a:r>
          </a:p>
          <a:p>
            <a:pPr marL="400050" lvl="2" indent="-285750" defTabSz="622300">
              <a:lnSpc>
                <a:spcPct val="90000"/>
              </a:lnSpc>
              <a:spcBef>
                <a:spcPct val="0"/>
              </a:spcBef>
              <a:spcAft>
                <a:spcPct val="20000"/>
              </a:spcAft>
              <a:buFont typeface="Courier New" panose="02070309020205020404" pitchFamily="49" charset="0"/>
              <a:buChar char="o"/>
            </a:pPr>
            <a:r>
              <a:rPr lang="en-US" sz="1350" kern="1200" dirty="0"/>
              <a:t>Example(s) included: Continued funding from any external source, careers in research-related positions, involvement in team science as a co-investigator, leadership positions outside of academics, mentoring success </a:t>
            </a:r>
          </a:p>
        </p:txBody>
      </p:sp>
      <p:sp>
        <p:nvSpPr>
          <p:cNvPr id="28" name="Freeform: Shape 27">
            <a:extLst>
              <a:ext uri="{FF2B5EF4-FFF2-40B4-BE49-F238E27FC236}">
                <a16:creationId xmlns:a16="http://schemas.microsoft.com/office/drawing/2014/main" id="{CB0E6B18-14EC-3DE4-D885-54729CED0708}"/>
              </a:ext>
            </a:extLst>
          </p:cNvPr>
          <p:cNvSpPr/>
          <p:nvPr/>
        </p:nvSpPr>
        <p:spPr>
          <a:xfrm>
            <a:off x="1182788" y="1833283"/>
            <a:ext cx="10058400" cy="408674"/>
          </a:xfrm>
          <a:custGeom>
            <a:avLst/>
            <a:gdLst>
              <a:gd name="connsiteX0" fmla="*/ 0 w 9997023"/>
              <a:gd name="connsiteY0" fmla="*/ 70201 h 421200"/>
              <a:gd name="connsiteX1" fmla="*/ 70201 w 9997023"/>
              <a:gd name="connsiteY1" fmla="*/ 0 h 421200"/>
              <a:gd name="connsiteX2" fmla="*/ 9926822 w 9997023"/>
              <a:gd name="connsiteY2" fmla="*/ 0 h 421200"/>
              <a:gd name="connsiteX3" fmla="*/ 9997023 w 9997023"/>
              <a:gd name="connsiteY3" fmla="*/ 70201 h 421200"/>
              <a:gd name="connsiteX4" fmla="*/ 9997023 w 9997023"/>
              <a:gd name="connsiteY4" fmla="*/ 350999 h 421200"/>
              <a:gd name="connsiteX5" fmla="*/ 9926822 w 9997023"/>
              <a:gd name="connsiteY5" fmla="*/ 421200 h 421200"/>
              <a:gd name="connsiteX6" fmla="*/ 70201 w 9997023"/>
              <a:gd name="connsiteY6" fmla="*/ 421200 h 421200"/>
              <a:gd name="connsiteX7" fmla="*/ 0 w 9997023"/>
              <a:gd name="connsiteY7" fmla="*/ 350999 h 421200"/>
              <a:gd name="connsiteX8" fmla="*/ 0 w 9997023"/>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023" h="421200">
                <a:moveTo>
                  <a:pt x="0" y="70201"/>
                </a:moveTo>
                <a:cubicBezTo>
                  <a:pt x="0" y="31430"/>
                  <a:pt x="31430" y="0"/>
                  <a:pt x="70201" y="0"/>
                </a:cubicBezTo>
                <a:lnTo>
                  <a:pt x="9926822" y="0"/>
                </a:lnTo>
                <a:cubicBezTo>
                  <a:pt x="9965593" y="0"/>
                  <a:pt x="9997023" y="31430"/>
                  <a:pt x="9997023" y="70201"/>
                </a:cubicBezTo>
                <a:lnTo>
                  <a:pt x="9997023" y="350999"/>
                </a:lnTo>
                <a:cubicBezTo>
                  <a:pt x="9997023" y="389770"/>
                  <a:pt x="9965593" y="421200"/>
                  <a:pt x="9926822" y="421200"/>
                </a:cubicBezTo>
                <a:lnTo>
                  <a:pt x="70201" y="421200"/>
                </a:lnTo>
                <a:cubicBezTo>
                  <a:pt x="31430" y="421200"/>
                  <a:pt x="0" y="389770"/>
                  <a:pt x="0" y="350999"/>
                </a:cubicBezTo>
                <a:lnTo>
                  <a:pt x="0" y="70201"/>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marL="0" lvl="0" indent="0" algn="l" defTabSz="800100">
              <a:lnSpc>
                <a:spcPct val="90000"/>
              </a:lnSpc>
              <a:spcBef>
                <a:spcPct val="0"/>
              </a:spcBef>
              <a:spcAft>
                <a:spcPct val="35000"/>
              </a:spcAft>
              <a:buNone/>
            </a:pPr>
            <a:r>
              <a:rPr lang="en-US" sz="1600" kern="1200" dirty="0"/>
              <a:t>Reinvigorate Institutional Training and Career Development Programs (T32 and K12)</a:t>
            </a:r>
          </a:p>
        </p:txBody>
      </p:sp>
      <p:sp>
        <p:nvSpPr>
          <p:cNvPr id="29" name="Freeform: Shape 28">
            <a:extLst>
              <a:ext uri="{FF2B5EF4-FFF2-40B4-BE49-F238E27FC236}">
                <a16:creationId xmlns:a16="http://schemas.microsoft.com/office/drawing/2014/main" id="{F9F83280-9863-CA20-4326-CF6DF9E7C25D}"/>
              </a:ext>
            </a:extLst>
          </p:cNvPr>
          <p:cNvSpPr/>
          <p:nvPr/>
        </p:nvSpPr>
        <p:spPr>
          <a:xfrm>
            <a:off x="904430" y="2267009"/>
            <a:ext cx="10556855" cy="1069759"/>
          </a:xfrm>
          <a:custGeom>
            <a:avLst/>
            <a:gdLst>
              <a:gd name="connsiteX0" fmla="*/ 0 w 9997023"/>
              <a:gd name="connsiteY0" fmla="*/ 0 h 1602180"/>
              <a:gd name="connsiteX1" fmla="*/ 9997023 w 9997023"/>
              <a:gd name="connsiteY1" fmla="*/ 0 h 1602180"/>
              <a:gd name="connsiteX2" fmla="*/ 9997023 w 9997023"/>
              <a:gd name="connsiteY2" fmla="*/ 1602180 h 1602180"/>
              <a:gd name="connsiteX3" fmla="*/ 0 w 9997023"/>
              <a:gd name="connsiteY3" fmla="*/ 1602180 h 1602180"/>
              <a:gd name="connsiteX4" fmla="*/ 0 w 9997023"/>
              <a:gd name="connsiteY4" fmla="*/ 0 h 160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023" h="1602180">
                <a:moveTo>
                  <a:pt x="0" y="0"/>
                </a:moveTo>
                <a:lnTo>
                  <a:pt x="9997023" y="0"/>
                </a:lnTo>
                <a:lnTo>
                  <a:pt x="9997023" y="1602180"/>
                </a:lnTo>
                <a:lnTo>
                  <a:pt x="0" y="16021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406" tIns="22860" rIns="128016" bIns="22860" numCol="2" spcCol="1270" anchor="t" anchorCtr="0">
            <a:noAutofit/>
          </a:bodyPr>
          <a:lstStyle/>
          <a:p>
            <a:pPr marL="114300" lvl="1" indent="-114300" algn="l" defTabSz="622300">
              <a:lnSpc>
                <a:spcPct val="90000"/>
              </a:lnSpc>
              <a:spcBef>
                <a:spcPct val="0"/>
              </a:spcBef>
              <a:spcAft>
                <a:spcPct val="20000"/>
              </a:spcAft>
              <a:buChar char="•"/>
            </a:pPr>
            <a:r>
              <a:rPr lang="en-US" sz="1350" kern="1200" dirty="0"/>
              <a:t>Capitalize upon the benefits of partnership and collaboration</a:t>
            </a:r>
          </a:p>
          <a:p>
            <a:pPr marL="228600" lvl="2" indent="-114300" algn="l" defTabSz="622300">
              <a:lnSpc>
                <a:spcPct val="90000"/>
              </a:lnSpc>
              <a:spcBef>
                <a:spcPct val="0"/>
              </a:spcBef>
              <a:spcAft>
                <a:spcPct val="20000"/>
              </a:spcAft>
              <a:buFont typeface="Courier New" panose="02070309020205020404" pitchFamily="49" charset="0"/>
              <a:buChar char="o"/>
            </a:pPr>
            <a:r>
              <a:rPr lang="en-US" sz="1350" kern="1200" dirty="0"/>
              <a:t>Examples included: </a:t>
            </a:r>
          </a:p>
          <a:p>
            <a:pPr marL="342900" lvl="3" indent="-114300" algn="l" defTabSz="622300">
              <a:lnSpc>
                <a:spcPct val="90000"/>
              </a:lnSpc>
              <a:spcBef>
                <a:spcPct val="0"/>
              </a:spcBef>
              <a:spcAft>
                <a:spcPct val="20000"/>
              </a:spcAft>
              <a:buFont typeface="Wingdings" panose="05000000000000000000" pitchFamily="2" charset="2"/>
              <a:buChar char="§"/>
            </a:pPr>
            <a:r>
              <a:rPr lang="en-US" sz="1350" kern="1200" dirty="0"/>
              <a:t>Expand upon partnership models already in place at NICHD</a:t>
            </a:r>
          </a:p>
          <a:p>
            <a:pPr marL="342900" lvl="3" indent="-114300" algn="l" defTabSz="622300">
              <a:lnSpc>
                <a:spcPct val="90000"/>
              </a:lnSpc>
              <a:spcBef>
                <a:spcPct val="0"/>
              </a:spcBef>
              <a:spcAft>
                <a:spcPct val="20000"/>
              </a:spcAft>
              <a:buFont typeface="Wingdings" panose="05000000000000000000" pitchFamily="2" charset="2"/>
              <a:buChar char="§"/>
            </a:pPr>
            <a:r>
              <a:rPr lang="en-US" sz="1350" kern="1200" dirty="0"/>
              <a:t>Partnerships with T32/K12 institutions and smaller/less resourced institutions to get broader involvement</a:t>
            </a:r>
          </a:p>
          <a:p>
            <a:pPr marL="342900" lvl="3" indent="-114300" algn="l" defTabSz="622300">
              <a:lnSpc>
                <a:spcPct val="90000"/>
              </a:lnSpc>
              <a:spcBef>
                <a:spcPct val="0"/>
              </a:spcBef>
              <a:spcAft>
                <a:spcPct val="20000"/>
              </a:spcAft>
              <a:buFont typeface="Wingdings" panose="05000000000000000000" pitchFamily="2" charset="2"/>
              <a:buChar char="§"/>
            </a:pPr>
            <a:r>
              <a:rPr lang="en-US" sz="1350" kern="1200" dirty="0"/>
              <a:t>Pair new</a:t>
            </a:r>
            <a:r>
              <a:rPr lang="en-US" sz="1350" dirty="0"/>
              <a:t>/</a:t>
            </a:r>
            <a:r>
              <a:rPr lang="en-US" sz="1350" kern="1200" dirty="0"/>
              <a:t>emerging programs with successful longstanding programs</a:t>
            </a:r>
          </a:p>
          <a:p>
            <a:pPr marL="342900" lvl="3" indent="-114300" algn="l" defTabSz="622300">
              <a:lnSpc>
                <a:spcPct val="90000"/>
              </a:lnSpc>
              <a:spcBef>
                <a:spcPct val="0"/>
              </a:spcBef>
              <a:spcAft>
                <a:spcPct val="20000"/>
              </a:spcAft>
              <a:buFont typeface="Wingdings" panose="05000000000000000000" pitchFamily="2" charset="2"/>
              <a:buChar char="§"/>
            </a:pPr>
            <a:r>
              <a:rPr lang="en-US" sz="1350" kern="1200" dirty="0"/>
              <a:t>Leverage the wealth of existing expertise across physician scientist training programs</a:t>
            </a:r>
          </a:p>
        </p:txBody>
      </p:sp>
      <p:sp>
        <p:nvSpPr>
          <p:cNvPr id="30" name="Freeform: Shape 29">
            <a:extLst>
              <a:ext uri="{FF2B5EF4-FFF2-40B4-BE49-F238E27FC236}">
                <a16:creationId xmlns:a16="http://schemas.microsoft.com/office/drawing/2014/main" id="{BA985165-853E-B769-009F-A253E1A75ADD}"/>
              </a:ext>
            </a:extLst>
          </p:cNvPr>
          <p:cNvSpPr/>
          <p:nvPr/>
        </p:nvSpPr>
        <p:spPr>
          <a:xfrm>
            <a:off x="1182788" y="3365730"/>
            <a:ext cx="10058400" cy="408674"/>
          </a:xfrm>
          <a:custGeom>
            <a:avLst/>
            <a:gdLst>
              <a:gd name="connsiteX0" fmla="*/ 0 w 9997023"/>
              <a:gd name="connsiteY0" fmla="*/ 70201 h 421200"/>
              <a:gd name="connsiteX1" fmla="*/ 70201 w 9997023"/>
              <a:gd name="connsiteY1" fmla="*/ 0 h 421200"/>
              <a:gd name="connsiteX2" fmla="*/ 9926822 w 9997023"/>
              <a:gd name="connsiteY2" fmla="*/ 0 h 421200"/>
              <a:gd name="connsiteX3" fmla="*/ 9997023 w 9997023"/>
              <a:gd name="connsiteY3" fmla="*/ 70201 h 421200"/>
              <a:gd name="connsiteX4" fmla="*/ 9997023 w 9997023"/>
              <a:gd name="connsiteY4" fmla="*/ 350999 h 421200"/>
              <a:gd name="connsiteX5" fmla="*/ 9926822 w 9997023"/>
              <a:gd name="connsiteY5" fmla="*/ 421200 h 421200"/>
              <a:gd name="connsiteX6" fmla="*/ 70201 w 9997023"/>
              <a:gd name="connsiteY6" fmla="*/ 421200 h 421200"/>
              <a:gd name="connsiteX7" fmla="*/ 0 w 9997023"/>
              <a:gd name="connsiteY7" fmla="*/ 350999 h 421200"/>
              <a:gd name="connsiteX8" fmla="*/ 0 w 9997023"/>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023" h="421200">
                <a:moveTo>
                  <a:pt x="0" y="70201"/>
                </a:moveTo>
                <a:cubicBezTo>
                  <a:pt x="0" y="31430"/>
                  <a:pt x="31430" y="0"/>
                  <a:pt x="70201" y="0"/>
                </a:cubicBezTo>
                <a:lnTo>
                  <a:pt x="9926822" y="0"/>
                </a:lnTo>
                <a:cubicBezTo>
                  <a:pt x="9965593" y="0"/>
                  <a:pt x="9997023" y="31430"/>
                  <a:pt x="9997023" y="70201"/>
                </a:cubicBezTo>
                <a:lnTo>
                  <a:pt x="9997023" y="350999"/>
                </a:lnTo>
                <a:cubicBezTo>
                  <a:pt x="9997023" y="389770"/>
                  <a:pt x="9965593" y="421200"/>
                  <a:pt x="9926822" y="421200"/>
                </a:cubicBezTo>
                <a:lnTo>
                  <a:pt x="70201" y="421200"/>
                </a:lnTo>
                <a:cubicBezTo>
                  <a:pt x="31430" y="421200"/>
                  <a:pt x="0" y="389770"/>
                  <a:pt x="0" y="350999"/>
                </a:cubicBezTo>
                <a:lnTo>
                  <a:pt x="0" y="70201"/>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marL="0" lvl="0" indent="0" algn="l" defTabSz="800100">
              <a:lnSpc>
                <a:spcPct val="90000"/>
              </a:lnSpc>
              <a:spcBef>
                <a:spcPct val="0"/>
              </a:spcBef>
              <a:spcAft>
                <a:spcPct val="35000"/>
              </a:spcAft>
              <a:buNone/>
            </a:pPr>
            <a:r>
              <a:rPr lang="en-US" sz="1600" kern="1200" dirty="0"/>
              <a:t>Create Community Amongst Trainees</a:t>
            </a:r>
          </a:p>
        </p:txBody>
      </p:sp>
      <p:sp>
        <p:nvSpPr>
          <p:cNvPr id="31" name="Freeform: Shape 30">
            <a:extLst>
              <a:ext uri="{FF2B5EF4-FFF2-40B4-BE49-F238E27FC236}">
                <a16:creationId xmlns:a16="http://schemas.microsoft.com/office/drawing/2014/main" id="{994F9FF8-C990-078C-DED3-106D1C83BFC3}"/>
              </a:ext>
            </a:extLst>
          </p:cNvPr>
          <p:cNvSpPr/>
          <p:nvPr/>
        </p:nvSpPr>
        <p:spPr>
          <a:xfrm>
            <a:off x="904430" y="3774404"/>
            <a:ext cx="10926491" cy="875610"/>
          </a:xfrm>
          <a:custGeom>
            <a:avLst/>
            <a:gdLst>
              <a:gd name="connsiteX0" fmla="*/ 0 w 9997023"/>
              <a:gd name="connsiteY0" fmla="*/ 0 h 875610"/>
              <a:gd name="connsiteX1" fmla="*/ 9997023 w 9997023"/>
              <a:gd name="connsiteY1" fmla="*/ 0 h 875610"/>
              <a:gd name="connsiteX2" fmla="*/ 9997023 w 9997023"/>
              <a:gd name="connsiteY2" fmla="*/ 875610 h 875610"/>
              <a:gd name="connsiteX3" fmla="*/ 0 w 9997023"/>
              <a:gd name="connsiteY3" fmla="*/ 875610 h 875610"/>
              <a:gd name="connsiteX4" fmla="*/ 0 w 9997023"/>
              <a:gd name="connsiteY4" fmla="*/ 0 h 8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023" h="875610">
                <a:moveTo>
                  <a:pt x="0" y="0"/>
                </a:moveTo>
                <a:lnTo>
                  <a:pt x="9997023" y="0"/>
                </a:lnTo>
                <a:lnTo>
                  <a:pt x="9997023" y="875610"/>
                </a:lnTo>
                <a:lnTo>
                  <a:pt x="0" y="8756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4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350" kern="1200" dirty="0"/>
              <a:t>Provide extra support for the transition period from K to R</a:t>
            </a:r>
          </a:p>
          <a:p>
            <a:pPr marL="114300" lvl="1" indent="-114300" algn="l" defTabSz="622300">
              <a:lnSpc>
                <a:spcPct val="90000"/>
              </a:lnSpc>
              <a:spcBef>
                <a:spcPct val="0"/>
              </a:spcBef>
              <a:spcAft>
                <a:spcPct val="20000"/>
              </a:spcAft>
              <a:buChar char="•"/>
            </a:pPr>
            <a:r>
              <a:rPr lang="en-US" sz="1350" kern="1200" dirty="0"/>
              <a:t>Use formal, funded opportunities to bring trainee community together</a:t>
            </a:r>
          </a:p>
          <a:p>
            <a:pPr marL="114300" lvl="1" indent="-114300" algn="l" defTabSz="622300">
              <a:lnSpc>
                <a:spcPct val="90000"/>
              </a:lnSpc>
              <a:spcBef>
                <a:spcPct val="0"/>
              </a:spcBef>
              <a:spcAft>
                <a:spcPct val="20000"/>
              </a:spcAft>
              <a:buChar char="•"/>
            </a:pPr>
            <a:r>
              <a:rPr lang="en-US" sz="1350" kern="1200" dirty="0"/>
              <a:t>Rationale included: Funded retreats for networking and career development can be powerful for creating community</a:t>
            </a:r>
          </a:p>
        </p:txBody>
      </p:sp>
      <p:sp>
        <p:nvSpPr>
          <p:cNvPr id="32" name="Freeform: Shape 31">
            <a:extLst>
              <a:ext uri="{FF2B5EF4-FFF2-40B4-BE49-F238E27FC236}">
                <a16:creationId xmlns:a16="http://schemas.microsoft.com/office/drawing/2014/main" id="{C08DB03D-E2A3-F570-1A8D-254B1A4EE94E}"/>
              </a:ext>
            </a:extLst>
          </p:cNvPr>
          <p:cNvSpPr/>
          <p:nvPr/>
        </p:nvSpPr>
        <p:spPr>
          <a:xfrm>
            <a:off x="1182788" y="4487176"/>
            <a:ext cx="10058400" cy="408674"/>
          </a:xfrm>
          <a:custGeom>
            <a:avLst/>
            <a:gdLst>
              <a:gd name="connsiteX0" fmla="*/ 0 w 9997023"/>
              <a:gd name="connsiteY0" fmla="*/ 70201 h 421200"/>
              <a:gd name="connsiteX1" fmla="*/ 70201 w 9997023"/>
              <a:gd name="connsiteY1" fmla="*/ 0 h 421200"/>
              <a:gd name="connsiteX2" fmla="*/ 9926822 w 9997023"/>
              <a:gd name="connsiteY2" fmla="*/ 0 h 421200"/>
              <a:gd name="connsiteX3" fmla="*/ 9997023 w 9997023"/>
              <a:gd name="connsiteY3" fmla="*/ 70201 h 421200"/>
              <a:gd name="connsiteX4" fmla="*/ 9997023 w 9997023"/>
              <a:gd name="connsiteY4" fmla="*/ 350999 h 421200"/>
              <a:gd name="connsiteX5" fmla="*/ 9926822 w 9997023"/>
              <a:gd name="connsiteY5" fmla="*/ 421200 h 421200"/>
              <a:gd name="connsiteX6" fmla="*/ 70201 w 9997023"/>
              <a:gd name="connsiteY6" fmla="*/ 421200 h 421200"/>
              <a:gd name="connsiteX7" fmla="*/ 0 w 9997023"/>
              <a:gd name="connsiteY7" fmla="*/ 350999 h 421200"/>
              <a:gd name="connsiteX8" fmla="*/ 0 w 9997023"/>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023" h="421200">
                <a:moveTo>
                  <a:pt x="0" y="70201"/>
                </a:moveTo>
                <a:cubicBezTo>
                  <a:pt x="0" y="31430"/>
                  <a:pt x="31430" y="0"/>
                  <a:pt x="70201" y="0"/>
                </a:cubicBezTo>
                <a:lnTo>
                  <a:pt x="9926822" y="0"/>
                </a:lnTo>
                <a:cubicBezTo>
                  <a:pt x="9965593" y="0"/>
                  <a:pt x="9997023" y="31430"/>
                  <a:pt x="9997023" y="70201"/>
                </a:cubicBezTo>
                <a:lnTo>
                  <a:pt x="9997023" y="350999"/>
                </a:lnTo>
                <a:cubicBezTo>
                  <a:pt x="9997023" y="389770"/>
                  <a:pt x="9965593" y="421200"/>
                  <a:pt x="9926822" y="421200"/>
                </a:cubicBezTo>
                <a:lnTo>
                  <a:pt x="70201" y="421200"/>
                </a:lnTo>
                <a:cubicBezTo>
                  <a:pt x="31430" y="421200"/>
                  <a:pt x="0" y="389770"/>
                  <a:pt x="0" y="350999"/>
                </a:cubicBezTo>
                <a:lnTo>
                  <a:pt x="0" y="70201"/>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marL="0" lvl="0" indent="0" algn="l" defTabSz="800100">
              <a:lnSpc>
                <a:spcPct val="90000"/>
              </a:lnSpc>
              <a:spcBef>
                <a:spcPct val="0"/>
              </a:spcBef>
              <a:spcAft>
                <a:spcPct val="35000"/>
              </a:spcAft>
              <a:buNone/>
            </a:pPr>
            <a:r>
              <a:rPr lang="en-US" sz="1600" kern="1200" dirty="0"/>
              <a:t>Reinvigorate the Loan Repayment Programs</a:t>
            </a:r>
          </a:p>
        </p:txBody>
      </p:sp>
      <p:sp>
        <p:nvSpPr>
          <p:cNvPr id="33" name="Freeform: Shape 32">
            <a:extLst>
              <a:ext uri="{FF2B5EF4-FFF2-40B4-BE49-F238E27FC236}">
                <a16:creationId xmlns:a16="http://schemas.microsoft.com/office/drawing/2014/main" id="{63135C69-9C69-F497-D2D3-60452190A659}"/>
              </a:ext>
            </a:extLst>
          </p:cNvPr>
          <p:cNvSpPr/>
          <p:nvPr/>
        </p:nvSpPr>
        <p:spPr>
          <a:xfrm>
            <a:off x="904430" y="4895850"/>
            <a:ext cx="11784449" cy="298080"/>
          </a:xfrm>
          <a:custGeom>
            <a:avLst/>
            <a:gdLst>
              <a:gd name="connsiteX0" fmla="*/ 0 w 9997023"/>
              <a:gd name="connsiteY0" fmla="*/ 0 h 298080"/>
              <a:gd name="connsiteX1" fmla="*/ 9997023 w 9997023"/>
              <a:gd name="connsiteY1" fmla="*/ 0 h 298080"/>
              <a:gd name="connsiteX2" fmla="*/ 9997023 w 9997023"/>
              <a:gd name="connsiteY2" fmla="*/ 298080 h 298080"/>
              <a:gd name="connsiteX3" fmla="*/ 0 w 9997023"/>
              <a:gd name="connsiteY3" fmla="*/ 298080 h 298080"/>
              <a:gd name="connsiteX4" fmla="*/ 0 w 9997023"/>
              <a:gd name="connsiteY4" fmla="*/ 0 h 29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023" h="298080">
                <a:moveTo>
                  <a:pt x="0" y="0"/>
                </a:moveTo>
                <a:lnTo>
                  <a:pt x="9997023" y="0"/>
                </a:lnTo>
                <a:lnTo>
                  <a:pt x="9997023" y="298080"/>
                </a:lnTo>
                <a:lnTo>
                  <a:pt x="0" y="298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4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350" kern="1200" dirty="0"/>
              <a:t>Increase LRP review and selection process transparency </a:t>
            </a:r>
          </a:p>
        </p:txBody>
      </p:sp>
      <p:sp>
        <p:nvSpPr>
          <p:cNvPr id="34" name="Freeform: Shape 33">
            <a:extLst>
              <a:ext uri="{FF2B5EF4-FFF2-40B4-BE49-F238E27FC236}">
                <a16:creationId xmlns:a16="http://schemas.microsoft.com/office/drawing/2014/main" id="{F3844445-C829-CE4E-EF4A-A520FA265F5A}"/>
              </a:ext>
            </a:extLst>
          </p:cNvPr>
          <p:cNvSpPr/>
          <p:nvPr/>
        </p:nvSpPr>
        <p:spPr>
          <a:xfrm>
            <a:off x="1182788" y="5156352"/>
            <a:ext cx="10058400" cy="408674"/>
          </a:xfrm>
          <a:custGeom>
            <a:avLst/>
            <a:gdLst>
              <a:gd name="connsiteX0" fmla="*/ 0 w 9997023"/>
              <a:gd name="connsiteY0" fmla="*/ 70201 h 421200"/>
              <a:gd name="connsiteX1" fmla="*/ 70201 w 9997023"/>
              <a:gd name="connsiteY1" fmla="*/ 0 h 421200"/>
              <a:gd name="connsiteX2" fmla="*/ 9926822 w 9997023"/>
              <a:gd name="connsiteY2" fmla="*/ 0 h 421200"/>
              <a:gd name="connsiteX3" fmla="*/ 9997023 w 9997023"/>
              <a:gd name="connsiteY3" fmla="*/ 70201 h 421200"/>
              <a:gd name="connsiteX4" fmla="*/ 9997023 w 9997023"/>
              <a:gd name="connsiteY4" fmla="*/ 350999 h 421200"/>
              <a:gd name="connsiteX5" fmla="*/ 9926822 w 9997023"/>
              <a:gd name="connsiteY5" fmla="*/ 421200 h 421200"/>
              <a:gd name="connsiteX6" fmla="*/ 70201 w 9997023"/>
              <a:gd name="connsiteY6" fmla="*/ 421200 h 421200"/>
              <a:gd name="connsiteX7" fmla="*/ 0 w 9997023"/>
              <a:gd name="connsiteY7" fmla="*/ 350999 h 421200"/>
              <a:gd name="connsiteX8" fmla="*/ 0 w 9997023"/>
              <a:gd name="connsiteY8"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023" h="421200">
                <a:moveTo>
                  <a:pt x="0" y="70201"/>
                </a:moveTo>
                <a:cubicBezTo>
                  <a:pt x="0" y="31430"/>
                  <a:pt x="31430" y="0"/>
                  <a:pt x="70201" y="0"/>
                </a:cubicBezTo>
                <a:lnTo>
                  <a:pt x="9926822" y="0"/>
                </a:lnTo>
                <a:cubicBezTo>
                  <a:pt x="9965593" y="0"/>
                  <a:pt x="9997023" y="31430"/>
                  <a:pt x="9997023" y="70201"/>
                </a:cubicBezTo>
                <a:lnTo>
                  <a:pt x="9997023" y="350999"/>
                </a:lnTo>
                <a:cubicBezTo>
                  <a:pt x="9997023" y="389770"/>
                  <a:pt x="9965593" y="421200"/>
                  <a:pt x="9926822" y="421200"/>
                </a:cubicBezTo>
                <a:lnTo>
                  <a:pt x="70201" y="421200"/>
                </a:lnTo>
                <a:cubicBezTo>
                  <a:pt x="31430" y="421200"/>
                  <a:pt x="0" y="389770"/>
                  <a:pt x="0" y="350999"/>
                </a:cubicBezTo>
                <a:lnTo>
                  <a:pt x="0" y="7020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141" tIns="89141" rIns="89141" bIns="89141" numCol="1" spcCol="1270" anchor="ctr" anchorCtr="0">
            <a:noAutofit/>
          </a:bodyPr>
          <a:lstStyle/>
          <a:p>
            <a:pPr marL="0" lvl="0" indent="0" algn="l" defTabSz="800100">
              <a:lnSpc>
                <a:spcPct val="90000"/>
              </a:lnSpc>
              <a:spcBef>
                <a:spcPct val="0"/>
              </a:spcBef>
              <a:spcAft>
                <a:spcPct val="35000"/>
              </a:spcAft>
              <a:buNone/>
            </a:pPr>
            <a:r>
              <a:rPr lang="en-US" sz="1600" kern="1200" dirty="0"/>
              <a:t>Use Training and Career Development to Support Strategic Research</a:t>
            </a:r>
          </a:p>
        </p:txBody>
      </p:sp>
      <p:sp>
        <p:nvSpPr>
          <p:cNvPr id="35" name="Freeform: Shape 34">
            <a:extLst>
              <a:ext uri="{FF2B5EF4-FFF2-40B4-BE49-F238E27FC236}">
                <a16:creationId xmlns:a16="http://schemas.microsoft.com/office/drawing/2014/main" id="{C66BF5EF-72F7-0280-9109-13AA74850958}"/>
              </a:ext>
            </a:extLst>
          </p:cNvPr>
          <p:cNvSpPr/>
          <p:nvPr/>
        </p:nvSpPr>
        <p:spPr>
          <a:xfrm>
            <a:off x="904430" y="5565026"/>
            <a:ext cx="11784449" cy="456435"/>
          </a:xfrm>
          <a:custGeom>
            <a:avLst/>
            <a:gdLst>
              <a:gd name="connsiteX0" fmla="*/ 0 w 9997023"/>
              <a:gd name="connsiteY0" fmla="*/ 0 h 456435"/>
              <a:gd name="connsiteX1" fmla="*/ 9997023 w 9997023"/>
              <a:gd name="connsiteY1" fmla="*/ 0 h 456435"/>
              <a:gd name="connsiteX2" fmla="*/ 9997023 w 9997023"/>
              <a:gd name="connsiteY2" fmla="*/ 456435 h 456435"/>
              <a:gd name="connsiteX3" fmla="*/ 0 w 9997023"/>
              <a:gd name="connsiteY3" fmla="*/ 456435 h 456435"/>
              <a:gd name="connsiteX4" fmla="*/ 0 w 9997023"/>
              <a:gd name="connsiteY4" fmla="*/ 0 h 45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023" h="456435">
                <a:moveTo>
                  <a:pt x="0" y="0"/>
                </a:moveTo>
                <a:lnTo>
                  <a:pt x="9997023" y="0"/>
                </a:lnTo>
                <a:lnTo>
                  <a:pt x="9997023" y="456435"/>
                </a:lnTo>
                <a:lnTo>
                  <a:pt x="0" y="456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40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350" kern="1200" dirty="0"/>
              <a:t>Link K12/T32 programs to existing networks </a:t>
            </a:r>
          </a:p>
          <a:p>
            <a:pPr marL="114300" lvl="1" indent="-114300" algn="l" defTabSz="622300">
              <a:lnSpc>
                <a:spcPct val="90000"/>
              </a:lnSpc>
              <a:spcBef>
                <a:spcPct val="0"/>
              </a:spcBef>
              <a:spcAft>
                <a:spcPct val="20000"/>
              </a:spcAft>
              <a:buChar char="•"/>
            </a:pPr>
            <a:r>
              <a:rPr lang="en-US" sz="1350" kern="1200" dirty="0"/>
              <a:t>Incentivize training programs to emphasize multidisciplinary and team science components</a:t>
            </a:r>
          </a:p>
        </p:txBody>
      </p:sp>
      <p:sp>
        <p:nvSpPr>
          <p:cNvPr id="15" name="TextBox 14">
            <a:extLst>
              <a:ext uri="{FF2B5EF4-FFF2-40B4-BE49-F238E27FC236}">
                <a16:creationId xmlns:a16="http://schemas.microsoft.com/office/drawing/2014/main" id="{47B3053B-D753-1329-F20F-CA531BADF6F2}"/>
              </a:ext>
            </a:extLst>
          </p:cNvPr>
          <p:cNvSpPr txBox="1"/>
          <p:nvPr/>
        </p:nvSpPr>
        <p:spPr>
          <a:xfrm>
            <a:off x="54701" y="5998430"/>
            <a:ext cx="9208749" cy="365125"/>
          </a:xfrm>
          <a:prstGeom prst="rect">
            <a:avLst/>
          </a:prstGeom>
        </p:spPr>
        <p:txBody>
          <a:bodyPr vert="horz" wrap="square" lIns="91440" tIns="45720" rIns="91440" bIns="45720" rtlCol="0" anchor="b">
            <a:noAutofit/>
          </a:bodyPr>
          <a:lstStyle/>
          <a:p>
            <a:r>
              <a:rPr lang="en-US" sz="1200" b="1" i="1" dirty="0">
                <a:solidFill>
                  <a:schemeClr val="bg1"/>
                </a:solidFill>
              </a:rPr>
              <a:t>Note:</a:t>
            </a:r>
            <a:r>
              <a:rPr lang="en-US" sz="1200" b="1" dirty="0">
                <a:solidFill>
                  <a:schemeClr val="bg1"/>
                </a:solidFill>
              </a:rPr>
              <a:t> </a:t>
            </a:r>
            <a:r>
              <a:rPr lang="en-US" sz="1200" dirty="0">
                <a:solidFill>
                  <a:schemeClr val="bg1"/>
                </a:solidFill>
              </a:rPr>
              <a:t>This is not an exhaustive list. Only RFI response themes designated as </a:t>
            </a:r>
            <a:r>
              <a:rPr lang="en-US" sz="1200" i="1" dirty="0">
                <a:solidFill>
                  <a:schemeClr val="bg1"/>
                </a:solidFill>
              </a:rPr>
              <a:t>potentially</a:t>
            </a:r>
            <a:r>
              <a:rPr lang="en-US" sz="1200" dirty="0">
                <a:solidFill>
                  <a:schemeClr val="bg1"/>
                </a:solidFill>
              </a:rPr>
              <a:t> </a:t>
            </a:r>
            <a:r>
              <a:rPr lang="en-US" sz="1200" i="1" dirty="0">
                <a:solidFill>
                  <a:schemeClr val="bg1"/>
                </a:solidFill>
              </a:rPr>
              <a:t>actionable</a:t>
            </a:r>
            <a:r>
              <a:rPr lang="en-US" sz="1200" dirty="0">
                <a:solidFill>
                  <a:schemeClr val="bg1"/>
                </a:solidFill>
              </a:rPr>
              <a:t> by WG Co-Chairs are included. </a:t>
            </a:r>
          </a:p>
        </p:txBody>
      </p:sp>
      <p:sp>
        <p:nvSpPr>
          <p:cNvPr id="17" name="Rectangle 16">
            <a:extLst>
              <a:ext uri="{FF2B5EF4-FFF2-40B4-BE49-F238E27FC236}">
                <a16:creationId xmlns:a16="http://schemas.microsoft.com/office/drawing/2014/main" id="{D3F59DED-9C2C-EEBE-9D06-B98F0A78455C}"/>
              </a:ext>
              <a:ext uri="{C183D7F6-B498-43B3-948B-1728B52AA6E4}">
                <adec:decorative xmlns:adec="http://schemas.microsoft.com/office/drawing/2017/decorative" val="1"/>
              </a:ext>
            </a:extLst>
          </p:cNvPr>
          <p:cNvSpPr/>
          <p:nvPr/>
        </p:nvSpPr>
        <p:spPr>
          <a:xfrm>
            <a:off x="922886" y="3094883"/>
            <a:ext cx="100350" cy="141732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6AE5CEB-DA29-4C85-FC5D-57204B91A0FE}"/>
              </a:ext>
              <a:ext uri="{C183D7F6-B498-43B3-948B-1728B52AA6E4}">
                <adec:decorative xmlns:adec="http://schemas.microsoft.com/office/drawing/2017/decorative" val="1"/>
              </a:ext>
            </a:extLst>
          </p:cNvPr>
          <p:cNvSpPr/>
          <p:nvPr/>
        </p:nvSpPr>
        <p:spPr>
          <a:xfrm>
            <a:off x="890765" y="4454008"/>
            <a:ext cx="164592" cy="164592"/>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A73CEE4-872F-DCA4-9440-BEB9C9EAFD08}"/>
              </a:ext>
              <a:ext uri="{C183D7F6-B498-43B3-948B-1728B52AA6E4}">
                <adec:decorative xmlns:adec="http://schemas.microsoft.com/office/drawing/2017/decorative" val="1"/>
              </a:ext>
            </a:extLst>
          </p:cNvPr>
          <p:cNvSpPr/>
          <p:nvPr/>
        </p:nvSpPr>
        <p:spPr>
          <a:xfrm>
            <a:off x="890765" y="5155337"/>
            <a:ext cx="164592" cy="164592"/>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6">
            <a:extLst>
              <a:ext uri="{FF2B5EF4-FFF2-40B4-BE49-F238E27FC236}">
                <a16:creationId xmlns:a16="http://schemas.microsoft.com/office/drawing/2014/main" id="{1E375017-0C38-57C0-BEA2-9A0DF1BCBC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1" y="1595749"/>
            <a:ext cx="1000656" cy="10006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657FC3D-1282-1F91-8EF5-569D63FEE7D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0" y="3358419"/>
            <a:ext cx="1000656" cy="10006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595288EC-96C6-4721-5BC6-96F75A68DFB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37315"/>
            <a:ext cx="1000656" cy="10006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87C064CE-9495-AF4A-C421-9A5078B955A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6" y="4991803"/>
            <a:ext cx="1000656" cy="10006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CED7132-65BC-F9D1-EF9B-1FD1A784BA59}"/>
              </a:ext>
              <a:ext uri="{C183D7F6-B498-43B3-948B-1728B52AA6E4}">
                <adec:decorative xmlns:adec="http://schemas.microsoft.com/office/drawing/2017/decorative" val="1"/>
              </a:ext>
            </a:extLst>
          </p:cNvPr>
          <p:cNvSpPr/>
          <p:nvPr/>
        </p:nvSpPr>
        <p:spPr>
          <a:xfrm>
            <a:off x="922886" y="1850801"/>
            <a:ext cx="100350" cy="155448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1131358-4719-437C-B25D-14E972375A6E}"/>
              </a:ext>
              <a:ext uri="{C183D7F6-B498-43B3-948B-1728B52AA6E4}">
                <adec:decorative xmlns:adec="http://schemas.microsoft.com/office/drawing/2017/decorative" val="1"/>
              </a:ext>
            </a:extLst>
          </p:cNvPr>
          <p:cNvSpPr/>
          <p:nvPr/>
        </p:nvSpPr>
        <p:spPr>
          <a:xfrm>
            <a:off x="890765" y="3325737"/>
            <a:ext cx="164592" cy="164592"/>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6E54AF5-FB16-7874-670B-2EEF9046A737}"/>
              </a:ext>
              <a:ext uri="{C183D7F6-B498-43B3-948B-1728B52AA6E4}">
                <adec:decorative xmlns:adec="http://schemas.microsoft.com/office/drawing/2017/decorative" val="1"/>
              </a:ext>
            </a:extLst>
          </p:cNvPr>
          <p:cNvSpPr/>
          <p:nvPr/>
        </p:nvSpPr>
        <p:spPr>
          <a:xfrm>
            <a:off x="890765" y="1811924"/>
            <a:ext cx="164592" cy="164592"/>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A0F7DDEE-210D-1B21-5B3C-EC0F8555E3BC}"/>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92" y="54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0AA021F0-D845-14F7-1B9A-2E4F8C3103C8}"/>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16</a:t>
            </a:fld>
            <a:endParaRPr lang="en-US" dirty="0"/>
          </a:p>
        </p:txBody>
      </p:sp>
    </p:spTree>
    <p:extLst>
      <p:ext uri="{BB962C8B-B14F-4D97-AF65-F5344CB8AC3E}">
        <p14:creationId xmlns:p14="http://schemas.microsoft.com/office/powerpoint/2010/main" val="91097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69E5-A492-2E05-40DC-5CE7B121697F}"/>
              </a:ext>
            </a:extLst>
          </p:cNvPr>
          <p:cNvSpPr>
            <a:spLocks noGrp="1"/>
          </p:cNvSpPr>
          <p:nvPr>
            <p:ph type="title"/>
          </p:nvPr>
        </p:nvSpPr>
        <p:spPr>
          <a:xfrm>
            <a:off x="4498948" y="2318540"/>
            <a:ext cx="5685723" cy="2220919"/>
          </a:xfrm>
        </p:spPr>
        <p:txBody>
          <a:bodyPr/>
          <a:lstStyle/>
          <a:p>
            <a:r>
              <a:rPr lang="en-US" sz="5400" dirty="0">
                <a:solidFill>
                  <a:srgbClr val="1E66A5"/>
                </a:solidFill>
              </a:rPr>
              <a:t>Any Questions?</a:t>
            </a:r>
            <a:br>
              <a:rPr lang="en-US" sz="5400" dirty="0">
                <a:solidFill>
                  <a:srgbClr val="F4F7EF"/>
                </a:solidFill>
              </a:rPr>
            </a:br>
            <a:r>
              <a:rPr lang="en-US" sz="3600" dirty="0">
                <a:solidFill>
                  <a:srgbClr val="023256"/>
                </a:solidFill>
              </a:rPr>
              <a:t>Thank you!</a:t>
            </a:r>
            <a:endParaRPr lang="en-US" sz="5400" dirty="0">
              <a:solidFill>
                <a:srgbClr val="023256"/>
              </a:solidFill>
            </a:endParaRPr>
          </a:p>
        </p:txBody>
      </p:sp>
      <p:sp>
        <p:nvSpPr>
          <p:cNvPr id="3" name="Slide Number Placeholder 3">
            <a:extLst>
              <a:ext uri="{FF2B5EF4-FFF2-40B4-BE49-F238E27FC236}">
                <a16:creationId xmlns:a16="http://schemas.microsoft.com/office/drawing/2014/main" id="{995090F2-0D11-9FDD-D9DA-7FA9E179E1F5}"/>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17</a:t>
            </a:fld>
            <a:endParaRPr lang="en-US" dirty="0"/>
          </a:p>
        </p:txBody>
      </p:sp>
      <p:pic>
        <p:nvPicPr>
          <p:cNvPr id="4" name="Picture 2">
            <a:extLst>
              <a:ext uri="{FF2B5EF4-FFF2-40B4-BE49-F238E27FC236}">
                <a16:creationId xmlns:a16="http://schemas.microsoft.com/office/drawing/2014/main" id="{20B13205-E799-A67F-7978-60242B26B55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6" y="136522"/>
            <a:ext cx="5685723" cy="568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37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E908A-8BE9-7F2B-2BDA-6A11A6464B9E}"/>
              </a:ext>
              <a:ext uri="{C183D7F6-B498-43B3-948B-1728B52AA6E4}">
                <adec:decorative xmlns:adec="http://schemas.microsoft.com/office/drawing/2017/decorative" val="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019" b="8668"/>
          <a:stretch/>
        </p:blipFill>
        <p:spPr>
          <a:xfrm>
            <a:off x="0" y="850604"/>
            <a:ext cx="12191999" cy="5209953"/>
          </a:xfrm>
          <a:prstGeom prst="rect">
            <a:avLst/>
          </a:prstGeom>
        </p:spPr>
      </p:pic>
      <p:sp>
        <p:nvSpPr>
          <p:cNvPr id="2" name="Title 1">
            <a:extLst>
              <a:ext uri="{FF2B5EF4-FFF2-40B4-BE49-F238E27FC236}">
                <a16:creationId xmlns:a16="http://schemas.microsoft.com/office/drawing/2014/main" id="{DFAE6B0F-51CE-262D-F6FD-CE38B68E9DD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9D1C6E9-933E-CC75-F636-8CED828F256F}"/>
              </a:ext>
            </a:extLst>
          </p:cNvPr>
          <p:cNvSpPr>
            <a:spLocks noGrp="1"/>
          </p:cNvSpPr>
          <p:nvPr>
            <p:ph idx="1"/>
          </p:nvPr>
        </p:nvSpPr>
        <p:spPr>
          <a:xfrm>
            <a:off x="4169610" y="1954221"/>
            <a:ext cx="4976035" cy="2037260"/>
          </a:xfrm>
        </p:spPr>
        <p:txBody>
          <a:bodyPr anchor="ctr"/>
          <a:lstStyle/>
          <a:p>
            <a:pPr marL="457200" indent="-457200">
              <a:spcBef>
                <a:spcPts val="0"/>
              </a:spcBef>
              <a:spcAft>
                <a:spcPts val="600"/>
              </a:spcAft>
              <a:buFont typeface="+mj-lt"/>
              <a:buAutoNum type="arabicPeriod"/>
            </a:pPr>
            <a:r>
              <a:rPr lang="en-US" sz="2000" dirty="0">
                <a:solidFill>
                  <a:srgbClr val="023256"/>
                </a:solidFill>
              </a:rPr>
              <a:t>Background Information</a:t>
            </a:r>
          </a:p>
          <a:p>
            <a:pPr marL="457200" indent="-457200">
              <a:spcBef>
                <a:spcPts val="0"/>
              </a:spcBef>
              <a:spcAft>
                <a:spcPts val="600"/>
              </a:spcAft>
              <a:buFont typeface="+mj-lt"/>
              <a:buAutoNum type="arabicPeriod"/>
            </a:pPr>
            <a:r>
              <a:rPr lang="en-US" sz="2000" dirty="0">
                <a:solidFill>
                  <a:srgbClr val="023256"/>
                </a:solidFill>
              </a:rPr>
              <a:t>Implementation Working Group (WG)</a:t>
            </a:r>
          </a:p>
          <a:p>
            <a:pPr marL="457200" indent="-457200">
              <a:spcBef>
                <a:spcPts val="0"/>
              </a:spcBef>
              <a:spcAft>
                <a:spcPts val="600"/>
              </a:spcAft>
              <a:buFont typeface="+mj-lt"/>
              <a:buAutoNum type="arabicPeriod"/>
            </a:pPr>
            <a:r>
              <a:rPr lang="en-US" sz="2000" dirty="0">
                <a:solidFill>
                  <a:srgbClr val="023256"/>
                </a:solidFill>
              </a:rPr>
              <a:t>Implementation WG Progress</a:t>
            </a:r>
          </a:p>
          <a:p>
            <a:pPr marL="457200" indent="-457200">
              <a:spcBef>
                <a:spcPts val="0"/>
              </a:spcBef>
              <a:spcAft>
                <a:spcPts val="600"/>
              </a:spcAft>
              <a:buFont typeface="+mj-lt"/>
              <a:buAutoNum type="arabicPeriod"/>
            </a:pPr>
            <a:r>
              <a:rPr lang="en-US" sz="2000" dirty="0">
                <a:solidFill>
                  <a:srgbClr val="023256"/>
                </a:solidFill>
              </a:rPr>
              <a:t>Request for Information (RFI) Results</a:t>
            </a:r>
          </a:p>
          <a:p>
            <a:pPr marL="0" indent="0">
              <a:spcBef>
                <a:spcPts val="0"/>
              </a:spcBef>
              <a:spcAft>
                <a:spcPts val="600"/>
              </a:spcAft>
              <a:buNone/>
            </a:pPr>
            <a:endParaRPr lang="en-US" sz="2000" dirty="0">
              <a:solidFill>
                <a:srgbClr val="023256"/>
              </a:solidFill>
            </a:endParaRPr>
          </a:p>
        </p:txBody>
      </p:sp>
      <p:sp>
        <p:nvSpPr>
          <p:cNvPr id="6" name="Oval 5">
            <a:extLst>
              <a:ext uri="{FF2B5EF4-FFF2-40B4-BE49-F238E27FC236}">
                <a16:creationId xmlns:a16="http://schemas.microsoft.com/office/drawing/2014/main" id="{C3DFBF04-3CCC-97E4-DBB6-87AD0501FEC1}"/>
              </a:ext>
              <a:ext uri="{C183D7F6-B498-43B3-948B-1728B52AA6E4}">
                <adec:decorative xmlns:adec="http://schemas.microsoft.com/office/drawing/2017/decorative" val="1"/>
              </a:ext>
            </a:extLst>
          </p:cNvPr>
          <p:cNvSpPr/>
          <p:nvPr/>
        </p:nvSpPr>
        <p:spPr>
          <a:xfrm>
            <a:off x="2963537" y="2170287"/>
            <a:ext cx="1056023" cy="1077738"/>
          </a:xfrm>
          <a:prstGeom prst="ellipse">
            <a:avLst/>
          </a:prstGeom>
          <a:solidFill>
            <a:srgbClr val="023256"/>
          </a:solidFill>
          <a:ln w="57150">
            <a:solidFill>
              <a:schemeClr val="tx2">
                <a:lumMod val="40000"/>
                <a:lumOff val="60000"/>
              </a:schemeClr>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Clipboard Partially Checked with solid fill">
            <a:extLst>
              <a:ext uri="{FF2B5EF4-FFF2-40B4-BE49-F238E27FC236}">
                <a16:creationId xmlns:a16="http://schemas.microsoft.com/office/drawing/2014/main" id="{B8D2654F-3367-7D4B-E47C-F88197F11C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17244" y="2334852"/>
            <a:ext cx="748608" cy="748608"/>
          </a:xfrm>
          <a:prstGeom prst="rect">
            <a:avLst/>
          </a:prstGeom>
        </p:spPr>
      </p:pic>
      <p:sp>
        <p:nvSpPr>
          <p:cNvPr id="4" name="Slide Number Placeholder 3">
            <a:extLst>
              <a:ext uri="{FF2B5EF4-FFF2-40B4-BE49-F238E27FC236}">
                <a16:creationId xmlns:a16="http://schemas.microsoft.com/office/drawing/2014/main" id="{4B0EA132-89BB-DB46-0F27-DDD7AE7ED789}"/>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2</a:t>
            </a:fld>
            <a:endParaRPr lang="en-US" dirty="0"/>
          </a:p>
        </p:txBody>
      </p:sp>
    </p:spTree>
    <p:extLst>
      <p:ext uri="{BB962C8B-B14F-4D97-AF65-F5344CB8AC3E}">
        <p14:creationId xmlns:p14="http://schemas.microsoft.com/office/powerpoint/2010/main" val="100859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D63E-34C0-7E7B-7F7E-74788C141E8F}"/>
              </a:ext>
            </a:extLst>
          </p:cNvPr>
          <p:cNvSpPr>
            <a:spLocks noGrp="1"/>
          </p:cNvSpPr>
          <p:nvPr>
            <p:ph type="ctrTitle"/>
          </p:nvPr>
        </p:nvSpPr>
        <p:spPr/>
        <p:txBody>
          <a:bodyPr/>
          <a:lstStyle/>
          <a:p>
            <a:r>
              <a:rPr lang="en-US" dirty="0"/>
              <a:t>Background Information</a:t>
            </a:r>
          </a:p>
        </p:txBody>
      </p:sp>
    </p:spTree>
    <p:extLst>
      <p:ext uri="{BB962C8B-B14F-4D97-AF65-F5344CB8AC3E}">
        <p14:creationId xmlns:p14="http://schemas.microsoft.com/office/powerpoint/2010/main" val="230910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61F412-C259-5BB0-BCA7-C4573DF30F7B}"/>
              </a:ext>
              <a:ext uri="{C183D7F6-B498-43B3-948B-1728B52AA6E4}">
                <adec:decorative xmlns:adec="http://schemas.microsoft.com/office/drawing/2017/decorative" val="1"/>
              </a:ext>
            </a:extLst>
          </p:cNvPr>
          <p:cNvSpPr/>
          <p:nvPr/>
        </p:nvSpPr>
        <p:spPr>
          <a:xfrm>
            <a:off x="332309" y="3132349"/>
            <a:ext cx="4644092" cy="2688849"/>
          </a:xfrm>
          <a:prstGeom prst="rect">
            <a:avLst/>
          </a:prstGeom>
          <a:solidFill>
            <a:srgbClr val="02325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123AC51-83EF-7768-0206-6C9FBEC2DF54}"/>
              </a:ext>
              <a:ext uri="{C183D7F6-B498-43B3-948B-1728B52AA6E4}">
                <adec:decorative xmlns:adec="http://schemas.microsoft.com/office/drawing/2017/decorative" val="1"/>
              </a:ext>
            </a:extLst>
          </p:cNvPr>
          <p:cNvSpPr/>
          <p:nvPr/>
        </p:nvSpPr>
        <p:spPr>
          <a:xfrm>
            <a:off x="9" y="2065933"/>
            <a:ext cx="12181359" cy="82736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EE6CF70-E6ED-61A7-19D4-7DB6B079893E}"/>
              </a:ext>
              <a:ext uri="{C183D7F6-B498-43B3-948B-1728B52AA6E4}">
                <adec:decorative xmlns:adec="http://schemas.microsoft.com/office/drawing/2017/decorative" val="1"/>
              </a:ext>
            </a:extLst>
          </p:cNvPr>
          <p:cNvSpPr/>
          <p:nvPr/>
        </p:nvSpPr>
        <p:spPr>
          <a:xfrm>
            <a:off x="0" y="1245982"/>
            <a:ext cx="12192000" cy="827369"/>
          </a:xfrm>
          <a:prstGeom prst="rect">
            <a:avLst/>
          </a:prstGeom>
          <a:solidFill>
            <a:srgbClr val="E4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0219C38B-76AB-8573-DC5B-00B8D86DBAB4}"/>
              </a:ext>
              <a:ext uri="{C183D7F6-B498-43B3-948B-1728B52AA6E4}">
                <adec:decorative xmlns:adec="http://schemas.microsoft.com/office/drawing/2017/decorative" val="1"/>
              </a:ext>
            </a:extLst>
          </p:cNvPr>
          <p:cNvSpPr/>
          <p:nvPr/>
        </p:nvSpPr>
        <p:spPr>
          <a:xfrm>
            <a:off x="10039908" y="3990382"/>
            <a:ext cx="1077619" cy="1077218"/>
          </a:xfrm>
          <a:prstGeom prst="ellipse">
            <a:avLst/>
          </a:prstGeom>
          <a:solidFill>
            <a:srgbClr val="5C95A9"/>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D36A66D2-5004-F9D8-B20E-770F59F24F87}"/>
              </a:ext>
              <a:ext uri="{C183D7F6-B498-43B3-948B-1728B52AA6E4}">
                <adec:decorative xmlns:adec="http://schemas.microsoft.com/office/drawing/2017/decorative" val="1"/>
              </a:ext>
            </a:extLst>
          </p:cNvPr>
          <p:cNvSpPr/>
          <p:nvPr/>
        </p:nvSpPr>
        <p:spPr>
          <a:xfrm>
            <a:off x="5828568" y="3990382"/>
            <a:ext cx="1077619" cy="1077218"/>
          </a:xfrm>
          <a:prstGeom prst="ellipse">
            <a:avLst/>
          </a:prstGeom>
          <a:solidFill>
            <a:srgbClr val="1E66A5"/>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208545B7-001C-4E93-9DFA-02621A9B043C}"/>
              </a:ext>
              <a:ext uri="{C183D7F6-B498-43B3-948B-1728B52AA6E4}">
                <adec:decorative xmlns:adec="http://schemas.microsoft.com/office/drawing/2017/decorative" val="1"/>
              </a:ext>
            </a:extLst>
          </p:cNvPr>
          <p:cNvSpPr/>
          <p:nvPr/>
        </p:nvSpPr>
        <p:spPr>
          <a:xfrm>
            <a:off x="7940564" y="3132466"/>
            <a:ext cx="1077619" cy="1077218"/>
          </a:xfrm>
          <a:prstGeom prst="ellipse">
            <a:avLst/>
          </a:prstGeom>
          <a:solidFill>
            <a:srgbClr val="023256"/>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itle 1">
            <a:extLst>
              <a:ext uri="{FF2B5EF4-FFF2-40B4-BE49-F238E27FC236}">
                <a16:creationId xmlns:a16="http://schemas.microsoft.com/office/drawing/2014/main" id="{6686D7CC-0A0C-68F3-6EDB-2E6D35467A30}"/>
              </a:ext>
            </a:extLst>
          </p:cNvPr>
          <p:cNvSpPr>
            <a:spLocks noGrp="1"/>
          </p:cNvSpPr>
          <p:nvPr>
            <p:ph type="title"/>
          </p:nvPr>
        </p:nvSpPr>
        <p:spPr>
          <a:xfrm>
            <a:off x="841248" y="137160"/>
            <a:ext cx="10515600" cy="1325880"/>
          </a:xfrm>
        </p:spPr>
        <p:txBody>
          <a:bodyPr/>
          <a:lstStyle/>
          <a:p>
            <a:r>
              <a:rPr lang="en-US" dirty="0"/>
              <a:t>Extramural Training and Career Development Working Group Background</a:t>
            </a:r>
          </a:p>
        </p:txBody>
      </p:sp>
      <p:sp>
        <p:nvSpPr>
          <p:cNvPr id="15" name="TextBox 14">
            <a:extLst>
              <a:ext uri="{FF2B5EF4-FFF2-40B4-BE49-F238E27FC236}">
                <a16:creationId xmlns:a16="http://schemas.microsoft.com/office/drawing/2014/main" id="{08A86B54-36BF-807C-4AC6-0BEA6E7318C3}"/>
              </a:ext>
            </a:extLst>
          </p:cNvPr>
          <p:cNvSpPr txBox="1"/>
          <p:nvPr/>
        </p:nvSpPr>
        <p:spPr>
          <a:xfrm>
            <a:off x="594556" y="1256615"/>
            <a:ext cx="11002888" cy="1631394"/>
          </a:xfrm>
          <a:prstGeom prst="roundRect">
            <a:avLst>
              <a:gd name="adj" fmla="val 4269"/>
            </a:avLst>
          </a:prstGeom>
          <a:noFill/>
          <a:ln>
            <a:noFill/>
          </a:ln>
          <a:effectLst/>
        </p:spPr>
        <p:txBody>
          <a:bodyPr wrap="square">
            <a:spAutoFit/>
          </a:bodyPr>
          <a:lstStyle/>
          <a:p>
            <a:pPr>
              <a:spcAft>
                <a:spcPts val="1200"/>
              </a:spcAft>
            </a:pPr>
            <a:r>
              <a:rPr lang="en-US" sz="2400" b="1" dirty="0"/>
              <a:t>When:</a:t>
            </a:r>
            <a:r>
              <a:rPr lang="en-US" sz="2400" b="1" dirty="0">
                <a:solidFill>
                  <a:srgbClr val="3C6878"/>
                </a:solidFill>
              </a:rPr>
              <a:t> </a:t>
            </a:r>
            <a:r>
              <a:rPr lang="en-US" sz="2000" b="0" dirty="0"/>
              <a:t>The NICHD Extramural Training and Career Development Working Group </a:t>
            </a:r>
            <a:r>
              <a:rPr lang="en-US" sz="2000" dirty="0"/>
              <a:t>(TCD WG) </a:t>
            </a:r>
            <a:r>
              <a:rPr lang="en-US" sz="2000" b="0" dirty="0"/>
              <a:t>was created in </a:t>
            </a:r>
            <a:r>
              <a:rPr lang="en-US" sz="2000" b="1" dirty="0"/>
              <a:t>January 2023</a:t>
            </a:r>
            <a:r>
              <a:rPr lang="en-US" sz="2000" dirty="0"/>
              <a:t>.</a:t>
            </a:r>
            <a:endParaRPr lang="en-US" sz="2000" b="0" dirty="0"/>
          </a:p>
          <a:p>
            <a:pPr>
              <a:spcAft>
                <a:spcPts val="1000"/>
              </a:spcAft>
            </a:pPr>
            <a:r>
              <a:rPr lang="en-US" sz="2400" b="1" dirty="0">
                <a:solidFill>
                  <a:srgbClr val="023256"/>
                </a:solidFill>
              </a:rPr>
              <a:t>Why</a:t>
            </a:r>
            <a:r>
              <a:rPr lang="en-US" sz="2000" b="1" dirty="0">
                <a:solidFill>
                  <a:srgbClr val="023256"/>
                </a:solidFill>
              </a:rPr>
              <a:t>:</a:t>
            </a:r>
            <a:r>
              <a:rPr lang="en-US" sz="2000" b="0" dirty="0">
                <a:solidFill>
                  <a:srgbClr val="023256"/>
                </a:solidFill>
              </a:rPr>
              <a:t> </a:t>
            </a:r>
            <a:r>
              <a:rPr lang="en-US" sz="2000" b="0" dirty="0"/>
              <a:t>To help NICHD identify opportunities for its extramural training and career development programs to prepare the future research workforce to address NICHD’s mission.</a:t>
            </a:r>
            <a:endParaRPr lang="en-US" sz="2000" dirty="0"/>
          </a:p>
        </p:txBody>
      </p:sp>
      <p:sp>
        <p:nvSpPr>
          <p:cNvPr id="13" name="TextBox 12">
            <a:extLst>
              <a:ext uri="{FF2B5EF4-FFF2-40B4-BE49-F238E27FC236}">
                <a16:creationId xmlns:a16="http://schemas.microsoft.com/office/drawing/2014/main" id="{D73C77B7-84A7-A2C2-7523-60731C5F7F4D}"/>
              </a:ext>
            </a:extLst>
          </p:cNvPr>
          <p:cNvSpPr txBox="1"/>
          <p:nvPr/>
        </p:nvSpPr>
        <p:spPr>
          <a:xfrm>
            <a:off x="560354" y="3651828"/>
            <a:ext cx="4188002" cy="1754326"/>
          </a:xfrm>
          <a:prstGeom prst="rect">
            <a:avLst/>
          </a:prstGeom>
          <a:noFill/>
        </p:spPr>
        <p:txBody>
          <a:bodyPr wrap="square">
            <a:spAutoFit/>
          </a:bodyPr>
          <a:lstStyle/>
          <a:p>
            <a:pPr algn="ctr"/>
            <a:r>
              <a:rPr lang="en-US" sz="2000" b="0" dirty="0">
                <a:solidFill>
                  <a:schemeClr val="bg1"/>
                </a:solidFill>
              </a:rPr>
              <a:t>The TCD WG met from January</a:t>
            </a:r>
            <a:r>
              <a:rPr lang="en-US" sz="2000" dirty="0">
                <a:solidFill>
                  <a:schemeClr val="bg1"/>
                </a:solidFill>
              </a:rPr>
              <a:t> 2023</a:t>
            </a:r>
            <a:r>
              <a:rPr lang="en-US" sz="2000" b="0" dirty="0">
                <a:solidFill>
                  <a:schemeClr val="bg1"/>
                </a:solidFill>
              </a:rPr>
              <a:t> to December 2023 to develop </a:t>
            </a:r>
            <a:r>
              <a:rPr lang="en-US" sz="2400" b="1" dirty="0">
                <a:solidFill>
                  <a:schemeClr val="bg1"/>
                </a:solidFill>
              </a:rPr>
              <a:t>six</a:t>
            </a:r>
            <a:r>
              <a:rPr lang="en-US" sz="2000" b="0" dirty="0">
                <a:solidFill>
                  <a:schemeClr val="bg1"/>
                </a:solidFill>
              </a:rPr>
              <a:t> recommendations and 32 associated action items across </a:t>
            </a:r>
            <a:r>
              <a:rPr lang="en-US" sz="2400" b="1" dirty="0">
                <a:solidFill>
                  <a:schemeClr val="bg1"/>
                </a:solidFill>
              </a:rPr>
              <a:t>three</a:t>
            </a:r>
            <a:r>
              <a:rPr lang="en-US" sz="2000" b="0" dirty="0">
                <a:solidFill>
                  <a:schemeClr val="bg1"/>
                </a:solidFill>
              </a:rPr>
              <a:t> key areas:</a:t>
            </a:r>
          </a:p>
        </p:txBody>
      </p:sp>
      <p:pic>
        <p:nvPicPr>
          <p:cNvPr id="20" name="Graphic 19">
            <a:extLst>
              <a:ext uri="{FF2B5EF4-FFF2-40B4-BE49-F238E27FC236}">
                <a16:creationId xmlns:a16="http://schemas.microsoft.com/office/drawing/2014/main" id="{A735F411-D5C6-CEFC-F496-50DF2A2C5D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7238" y="4103551"/>
            <a:ext cx="822960" cy="822960"/>
          </a:xfrm>
          <a:prstGeom prst="rect">
            <a:avLst/>
          </a:prstGeom>
        </p:spPr>
      </p:pic>
      <p:sp>
        <p:nvSpPr>
          <p:cNvPr id="34" name="TextBox 33">
            <a:extLst>
              <a:ext uri="{FF2B5EF4-FFF2-40B4-BE49-F238E27FC236}">
                <a16:creationId xmlns:a16="http://schemas.microsoft.com/office/drawing/2014/main" id="{00DA2B54-6013-BC79-5956-7AE5FD16FF74}"/>
              </a:ext>
            </a:extLst>
          </p:cNvPr>
          <p:cNvSpPr txBox="1"/>
          <p:nvPr/>
        </p:nvSpPr>
        <p:spPr>
          <a:xfrm>
            <a:off x="5041960" y="5261370"/>
            <a:ext cx="2650834" cy="584775"/>
          </a:xfrm>
          <a:prstGeom prst="rect">
            <a:avLst/>
          </a:prstGeom>
          <a:noFill/>
        </p:spPr>
        <p:txBody>
          <a:bodyPr wrap="square">
            <a:spAutoFit/>
          </a:bodyPr>
          <a:lstStyle/>
          <a:p>
            <a:pPr algn="ctr"/>
            <a:r>
              <a:rPr lang="en-US" sz="1600" dirty="0"/>
              <a:t>Career development (K) programs</a:t>
            </a:r>
          </a:p>
        </p:txBody>
      </p:sp>
      <p:sp>
        <p:nvSpPr>
          <p:cNvPr id="18" name="TextBox 17">
            <a:extLst>
              <a:ext uri="{FF2B5EF4-FFF2-40B4-BE49-F238E27FC236}">
                <a16:creationId xmlns:a16="http://schemas.microsoft.com/office/drawing/2014/main" id="{26FE09CB-DD16-B55B-1E4D-597E04364401}"/>
              </a:ext>
            </a:extLst>
          </p:cNvPr>
          <p:cNvSpPr txBox="1"/>
          <p:nvPr/>
        </p:nvSpPr>
        <p:spPr>
          <a:xfrm>
            <a:off x="7240192" y="4315543"/>
            <a:ext cx="2478362" cy="830997"/>
          </a:xfrm>
          <a:prstGeom prst="rect">
            <a:avLst/>
          </a:prstGeom>
          <a:noFill/>
        </p:spPr>
        <p:txBody>
          <a:bodyPr wrap="square">
            <a:spAutoFit/>
          </a:bodyPr>
          <a:lstStyle/>
          <a:p>
            <a:pPr algn="ctr"/>
            <a:r>
              <a:rPr lang="en-US" sz="1600" dirty="0"/>
              <a:t>Pre- and post-doctoral (F, T, Supplement) programs</a:t>
            </a:r>
          </a:p>
        </p:txBody>
      </p:sp>
      <p:sp>
        <p:nvSpPr>
          <p:cNvPr id="37" name="TextBox 36">
            <a:extLst>
              <a:ext uri="{FF2B5EF4-FFF2-40B4-BE49-F238E27FC236}">
                <a16:creationId xmlns:a16="http://schemas.microsoft.com/office/drawing/2014/main" id="{F11E40CE-8D98-F643-BF44-AAA1FF0DAD64}"/>
              </a:ext>
            </a:extLst>
          </p:cNvPr>
          <p:cNvSpPr txBox="1"/>
          <p:nvPr/>
        </p:nvSpPr>
        <p:spPr>
          <a:xfrm>
            <a:off x="9204997" y="5138259"/>
            <a:ext cx="2931672" cy="830997"/>
          </a:xfrm>
          <a:prstGeom prst="rect">
            <a:avLst/>
          </a:prstGeom>
          <a:noFill/>
        </p:spPr>
        <p:txBody>
          <a:bodyPr wrap="square">
            <a:spAutoFit/>
          </a:bodyPr>
          <a:lstStyle/>
          <a:p>
            <a:pPr algn="ctr"/>
            <a:r>
              <a:rPr lang="en-US" sz="1600" dirty="0"/>
              <a:t>Alignment of training and career development goals with strategic priorities</a:t>
            </a:r>
          </a:p>
        </p:txBody>
      </p:sp>
      <p:pic>
        <p:nvPicPr>
          <p:cNvPr id="22" name="Graphic 21">
            <a:extLst>
              <a:ext uri="{FF2B5EF4-FFF2-40B4-BE49-F238E27FC236}">
                <a16:creationId xmlns:a16="http://schemas.microsoft.com/office/drawing/2014/main" id="{067A9E49-974C-58E5-CAC7-2E2F8FA888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7893" y="3253536"/>
            <a:ext cx="822960" cy="822960"/>
          </a:xfrm>
          <a:prstGeom prst="rect">
            <a:avLst/>
          </a:prstGeom>
        </p:spPr>
      </p:pic>
      <p:pic>
        <p:nvPicPr>
          <p:cNvPr id="28" name="Graphic 27">
            <a:extLst>
              <a:ext uri="{FF2B5EF4-FFF2-40B4-BE49-F238E27FC236}">
                <a16:creationId xmlns:a16="http://schemas.microsoft.com/office/drawing/2014/main" id="{52A0437D-7441-0DD4-B6FA-8538EC4ABE6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55897" y="4128126"/>
            <a:ext cx="822960" cy="822960"/>
          </a:xfrm>
          <a:prstGeom prst="rect">
            <a:avLst/>
          </a:prstGeom>
        </p:spPr>
      </p:pic>
      <p:sp>
        <p:nvSpPr>
          <p:cNvPr id="4" name="Slide Number Placeholder 3">
            <a:extLst>
              <a:ext uri="{FF2B5EF4-FFF2-40B4-BE49-F238E27FC236}">
                <a16:creationId xmlns:a16="http://schemas.microsoft.com/office/drawing/2014/main" id="{D5C72DE8-8ED0-9D71-74A8-A825039A6157}"/>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4</a:t>
            </a:fld>
            <a:endParaRPr lang="en-US" dirty="0"/>
          </a:p>
        </p:txBody>
      </p:sp>
    </p:spTree>
    <p:extLst>
      <p:ext uri="{BB962C8B-B14F-4D97-AF65-F5344CB8AC3E}">
        <p14:creationId xmlns:p14="http://schemas.microsoft.com/office/powerpoint/2010/main" val="178645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C667-559D-1A81-B12F-AB5C01C8BB63}"/>
              </a:ext>
            </a:extLst>
          </p:cNvPr>
          <p:cNvSpPr>
            <a:spLocks noGrp="1"/>
          </p:cNvSpPr>
          <p:nvPr>
            <p:ph type="title"/>
          </p:nvPr>
        </p:nvSpPr>
        <p:spPr>
          <a:xfrm>
            <a:off x="841248" y="137160"/>
            <a:ext cx="10515600" cy="1325880"/>
          </a:xfrm>
        </p:spPr>
        <p:txBody>
          <a:bodyPr/>
          <a:lstStyle/>
          <a:p>
            <a:r>
              <a:rPr lang="en-US" dirty="0"/>
              <a:t>Summary of Recommendations</a:t>
            </a:r>
          </a:p>
        </p:txBody>
      </p:sp>
      <p:pic>
        <p:nvPicPr>
          <p:cNvPr id="9" name="Picture 8" descr="1. Rethink How We Talk About Outcomes&#10;2. Reinvigorate Institutional Training and Career Development Programs (T32 and K12)&#10;3. Create Community Amongst Trainees&#10;4. Use Training and Career Development Programs to Diversify NICHD's Reach&#10;5. Reinvigorate the Loan Repayment Programs (LRPs)&#10;6. Use Training Programs to Support Strategic Research Priorities">
            <a:extLst>
              <a:ext uri="{FF2B5EF4-FFF2-40B4-BE49-F238E27FC236}">
                <a16:creationId xmlns:a16="http://schemas.microsoft.com/office/drawing/2014/main" id="{E575FCBF-A5F0-CCA1-E621-741062C62A41}"/>
              </a:ext>
            </a:extLst>
          </p:cNvPr>
          <p:cNvPicPr>
            <a:picLocks noChangeAspect="1"/>
          </p:cNvPicPr>
          <p:nvPr/>
        </p:nvPicPr>
        <p:blipFill>
          <a:blip r:embed="rId3"/>
          <a:stretch>
            <a:fillRect/>
          </a:stretch>
        </p:blipFill>
        <p:spPr>
          <a:xfrm>
            <a:off x="1035881" y="888756"/>
            <a:ext cx="10120237" cy="4889416"/>
          </a:xfrm>
          <a:prstGeom prst="rect">
            <a:avLst/>
          </a:prstGeom>
        </p:spPr>
      </p:pic>
      <p:sp>
        <p:nvSpPr>
          <p:cNvPr id="5" name="Slide Number Placeholder 3">
            <a:extLst>
              <a:ext uri="{FF2B5EF4-FFF2-40B4-BE49-F238E27FC236}">
                <a16:creationId xmlns:a16="http://schemas.microsoft.com/office/drawing/2014/main" id="{156F82AC-1126-7532-DF00-5195DE730EB9}"/>
              </a:ext>
            </a:extLst>
          </p:cNvPr>
          <p:cNvSpPr>
            <a:spLocks noGrp="1"/>
          </p:cNvSpPr>
          <p:nvPr>
            <p:ph type="sldNum" sz="quarter" idx="12"/>
          </p:nvPr>
        </p:nvSpPr>
        <p:spPr>
          <a:xfrm>
            <a:off x="838200" y="6356353"/>
            <a:ext cx="3657600" cy="365125"/>
          </a:xfrm>
        </p:spPr>
        <p:txBody>
          <a:bodyPr/>
          <a:lstStyle/>
          <a:p>
            <a:fld id="{37DFEC7B-BA41-AE4F-A7EE-87A56D6A0A9F}" type="slidenum">
              <a:rPr lang="en-US" smtClean="0"/>
              <a:pPr/>
              <a:t>5</a:t>
            </a:fld>
            <a:endParaRPr lang="en-US" dirty="0"/>
          </a:p>
        </p:txBody>
      </p:sp>
      <p:pic>
        <p:nvPicPr>
          <p:cNvPr id="10" name="Picture 2">
            <a:extLst>
              <a:ext uri="{FF2B5EF4-FFF2-40B4-BE49-F238E27FC236}">
                <a16:creationId xmlns:a16="http://schemas.microsoft.com/office/drawing/2014/main" id="{C3626B26-021D-36C5-8312-FB5D66ACA39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83" y="412278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CC74353-DB11-6CF1-3567-160EFBC4EA8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084" y="8531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E9D4A94D-5B09-D46D-5041-76CA69EEF36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247" y="16631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7C1B3EA9-C106-CBB7-962B-CB43594871D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51" y="24732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A6267915-50AE-BC0D-1DAD-7275A3D860E0}"/>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247" y="328088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53BDC41-2078-9523-3B2E-C1221EADE9DA}"/>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183" y="494666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3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D63E-34C0-7E7B-7F7E-74788C141E8F}"/>
              </a:ext>
            </a:extLst>
          </p:cNvPr>
          <p:cNvSpPr>
            <a:spLocks noGrp="1"/>
          </p:cNvSpPr>
          <p:nvPr>
            <p:ph type="ctrTitle"/>
          </p:nvPr>
        </p:nvSpPr>
        <p:spPr/>
        <p:txBody>
          <a:bodyPr/>
          <a:lstStyle/>
          <a:p>
            <a:r>
              <a:rPr lang="en-US" dirty="0"/>
              <a:t>Implementation Working Group</a:t>
            </a:r>
          </a:p>
        </p:txBody>
      </p:sp>
    </p:spTree>
    <p:extLst>
      <p:ext uri="{BB962C8B-B14F-4D97-AF65-F5344CB8AC3E}">
        <p14:creationId xmlns:p14="http://schemas.microsoft.com/office/powerpoint/2010/main" val="107708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DDBC92-9E33-AC49-7622-9B13379CEFD4}"/>
              </a:ext>
              <a:ext uri="{C183D7F6-B498-43B3-948B-1728B52AA6E4}">
                <adec:decorative xmlns:adec="http://schemas.microsoft.com/office/drawing/2017/decorative" val="1"/>
              </a:ext>
            </a:extLst>
          </p:cNvPr>
          <p:cNvCxnSpPr>
            <a:cxnSpLocks/>
          </p:cNvCxnSpPr>
          <p:nvPr/>
        </p:nvCxnSpPr>
        <p:spPr>
          <a:xfrm flipH="1">
            <a:off x="450014" y="1028371"/>
            <a:ext cx="2" cy="2882517"/>
          </a:xfrm>
          <a:prstGeom prst="line">
            <a:avLst/>
          </a:prstGeom>
          <a:ln w="5715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30AF6878-22B7-FA60-873E-1D4C620512A4}"/>
              </a:ext>
            </a:extLst>
          </p:cNvPr>
          <p:cNvSpPr>
            <a:spLocks noGrp="1"/>
          </p:cNvSpPr>
          <p:nvPr>
            <p:ph type="title"/>
          </p:nvPr>
        </p:nvSpPr>
        <p:spPr>
          <a:xfrm>
            <a:off x="841248" y="137160"/>
            <a:ext cx="10515600" cy="1325880"/>
          </a:xfrm>
        </p:spPr>
        <p:txBody>
          <a:bodyPr/>
          <a:lstStyle/>
          <a:p>
            <a:r>
              <a:rPr lang="en-US" dirty="0"/>
              <a:t>Current State</a:t>
            </a:r>
          </a:p>
        </p:txBody>
      </p:sp>
      <p:sp>
        <p:nvSpPr>
          <p:cNvPr id="15" name="TextBox 14">
            <a:extLst>
              <a:ext uri="{FF2B5EF4-FFF2-40B4-BE49-F238E27FC236}">
                <a16:creationId xmlns:a16="http://schemas.microsoft.com/office/drawing/2014/main" id="{08A86B54-36BF-807C-4AC6-0BEA6E7318C3}"/>
              </a:ext>
            </a:extLst>
          </p:cNvPr>
          <p:cNvSpPr txBox="1"/>
          <p:nvPr/>
        </p:nvSpPr>
        <p:spPr>
          <a:xfrm>
            <a:off x="835152" y="951495"/>
            <a:ext cx="10315448" cy="2917686"/>
          </a:xfrm>
          <a:prstGeom prst="roundRect">
            <a:avLst>
              <a:gd name="adj" fmla="val 4269"/>
            </a:avLst>
          </a:prstGeom>
          <a:solidFill>
            <a:schemeClr val="bg1"/>
          </a:solid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a:ea typeface="+mn-ea"/>
                <a:cs typeface="+mn-cs"/>
              </a:rPr>
              <a:t>January 22, 2024: </a:t>
            </a:r>
            <a:r>
              <a:rPr kumimoji="0" lang="en-US" sz="2000" b="0" i="0" u="none" strike="noStrike" kern="1200" cap="none" spc="0" normalizeH="0" baseline="0" noProof="0" dirty="0">
                <a:ln>
                  <a:noFill/>
                </a:ln>
                <a:solidFill>
                  <a:srgbClr val="000000"/>
                </a:solidFill>
                <a:effectLst/>
                <a:uLnTx/>
                <a:uFillTx/>
                <a:latin typeface="Arial"/>
                <a:ea typeface="+mn-ea"/>
                <a:cs typeface="+mn-cs"/>
              </a:rPr>
              <a:t>The TCD WG Co-Chairs presented their recommendations and action items to the NACHHD Council and received approval to begin implementation efforts.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a:ea typeface="+mn-ea"/>
                <a:cs typeface="+mn-cs"/>
              </a:rPr>
              <a:t>February 2024: </a:t>
            </a:r>
            <a:r>
              <a:rPr kumimoji="0" lang="en-US" sz="2000" u="none" strike="noStrike" kern="1200" cap="none" spc="0" normalizeH="0" baseline="0" noProof="0" dirty="0">
                <a:ln>
                  <a:noFill/>
                </a:ln>
                <a:solidFill>
                  <a:srgbClr val="000000"/>
                </a:solidFill>
                <a:effectLst/>
                <a:uLnTx/>
                <a:uFillTx/>
                <a:latin typeface="Arial"/>
                <a:ea typeface="+mn-ea"/>
                <a:cs typeface="+mn-cs"/>
              </a:rPr>
              <a:t>A spinoff </a:t>
            </a:r>
            <a:r>
              <a:rPr lang="en-US" sz="2000" dirty="0">
                <a:solidFill>
                  <a:srgbClr val="000000"/>
                </a:solidFill>
                <a:latin typeface="Arial"/>
              </a:rPr>
              <a:t>of the TCD WG, t</a:t>
            </a:r>
            <a:r>
              <a:rPr kumimoji="0" lang="en-US" sz="2000" b="0" i="0" u="none" strike="noStrike" kern="1200" cap="none" spc="0" normalizeH="0" baseline="0" noProof="0" dirty="0">
                <a:ln>
                  <a:noFill/>
                </a:ln>
                <a:solidFill>
                  <a:srgbClr val="000000"/>
                </a:solidFill>
                <a:effectLst/>
                <a:uLnTx/>
                <a:uFillTx/>
                <a:latin typeface="Arial"/>
                <a:ea typeface="+mn-ea"/>
                <a:cs typeface="+mn-cs"/>
              </a:rPr>
              <a:t>he DER/DEA TCD Implementation WG, was formed to support implementation of the recommendations and action items. The TCD Implementation WG was also tasked with releasing an RFI soliciting comments on the recommendations and action items presented to Council.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b="1" i="1" dirty="0">
                <a:solidFill>
                  <a:srgbClr val="000000"/>
                </a:solidFill>
                <a:latin typeface="Arial"/>
              </a:rPr>
              <a:t>June 2024: </a:t>
            </a:r>
            <a:r>
              <a:rPr kumimoji="0" lang="en-US" sz="2000" b="0" i="0" u="none" strike="noStrike" kern="1200" cap="none" spc="0" normalizeH="0" baseline="0" noProof="0" dirty="0">
                <a:ln>
                  <a:noFill/>
                </a:ln>
                <a:solidFill>
                  <a:srgbClr val="000000"/>
                </a:solidFill>
                <a:effectLst/>
                <a:uLnTx/>
                <a:uFillTx/>
                <a:latin typeface="Arial"/>
                <a:ea typeface="+mn-ea"/>
                <a:cs typeface="+mn-cs"/>
              </a:rPr>
              <a:t>The TCD Implementation WG is continuing work and is comprised of 20 members, including three Co-Chairs, and is organized into the following Subgroups: </a:t>
            </a:r>
          </a:p>
        </p:txBody>
      </p:sp>
      <p:pic>
        <p:nvPicPr>
          <p:cNvPr id="9" name="Graphic 8">
            <a:extLst>
              <a:ext uri="{FF2B5EF4-FFF2-40B4-BE49-F238E27FC236}">
                <a16:creationId xmlns:a16="http://schemas.microsoft.com/office/drawing/2014/main" id="{F0E9A2D3-9B6A-6EDF-706A-B58DEDB2A3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333" y="4537055"/>
            <a:ext cx="914400" cy="914400"/>
          </a:xfrm>
          <a:prstGeom prst="rect">
            <a:avLst/>
          </a:prstGeom>
        </p:spPr>
      </p:pic>
      <p:pic>
        <p:nvPicPr>
          <p:cNvPr id="13" name="Graphic 12">
            <a:extLst>
              <a:ext uri="{FF2B5EF4-FFF2-40B4-BE49-F238E27FC236}">
                <a16:creationId xmlns:a16="http://schemas.microsoft.com/office/drawing/2014/main" id="{6B8A92C4-C0D5-621C-0572-2FF96B599B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6189" y="4537055"/>
            <a:ext cx="914400" cy="914400"/>
          </a:xfrm>
          <a:prstGeom prst="rect">
            <a:avLst/>
          </a:prstGeom>
        </p:spPr>
      </p:pic>
      <p:pic>
        <p:nvPicPr>
          <p:cNvPr id="19" name="Graphic 18">
            <a:extLst>
              <a:ext uri="{FF2B5EF4-FFF2-40B4-BE49-F238E27FC236}">
                <a16:creationId xmlns:a16="http://schemas.microsoft.com/office/drawing/2014/main" id="{86B2629B-ACB4-2BDE-8850-0F277A18796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7345" y="4537055"/>
            <a:ext cx="914400" cy="914400"/>
          </a:xfrm>
          <a:prstGeom prst="rect">
            <a:avLst/>
          </a:prstGeom>
        </p:spPr>
      </p:pic>
      <p:sp>
        <p:nvSpPr>
          <p:cNvPr id="20" name="TextBox 19">
            <a:extLst>
              <a:ext uri="{FF2B5EF4-FFF2-40B4-BE49-F238E27FC236}">
                <a16:creationId xmlns:a16="http://schemas.microsoft.com/office/drawing/2014/main" id="{6CC55704-3EC4-3CFA-0A8A-6DB43DDD3D40}"/>
              </a:ext>
            </a:extLst>
          </p:cNvPr>
          <p:cNvSpPr txBox="1"/>
          <p:nvPr/>
        </p:nvSpPr>
        <p:spPr>
          <a:xfrm>
            <a:off x="1905308" y="4462625"/>
            <a:ext cx="2459307" cy="106326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Subgroup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Strategic Priorities, Outcomes, and Loan Repayment</a:t>
            </a:r>
          </a:p>
        </p:txBody>
      </p:sp>
      <p:sp>
        <p:nvSpPr>
          <p:cNvPr id="21" name="TextBox 20">
            <a:extLst>
              <a:ext uri="{FF2B5EF4-FFF2-40B4-BE49-F238E27FC236}">
                <a16:creationId xmlns:a16="http://schemas.microsoft.com/office/drawing/2014/main" id="{C3CBB70F-BBA9-6CC4-EA0E-D5C2BD245B90}"/>
              </a:ext>
            </a:extLst>
          </p:cNvPr>
          <p:cNvSpPr txBox="1"/>
          <p:nvPr/>
        </p:nvSpPr>
        <p:spPr>
          <a:xfrm>
            <a:off x="5302164" y="4462625"/>
            <a:ext cx="2459307" cy="106326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Subgroup 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Community and Diversity</a:t>
            </a:r>
          </a:p>
        </p:txBody>
      </p:sp>
      <p:sp>
        <p:nvSpPr>
          <p:cNvPr id="23" name="TextBox 22">
            <a:extLst>
              <a:ext uri="{FF2B5EF4-FFF2-40B4-BE49-F238E27FC236}">
                <a16:creationId xmlns:a16="http://schemas.microsoft.com/office/drawing/2014/main" id="{E01D8EA9-71B7-C3A3-3B5A-B251EBC542D3}"/>
              </a:ext>
            </a:extLst>
          </p:cNvPr>
          <p:cNvSpPr txBox="1"/>
          <p:nvPr/>
        </p:nvSpPr>
        <p:spPr>
          <a:xfrm>
            <a:off x="9053319" y="4462625"/>
            <a:ext cx="2459307" cy="106326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Subgroup 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Institutional Training and Career Development Programs (T32 and K12)</a:t>
            </a:r>
          </a:p>
        </p:txBody>
      </p:sp>
      <p:sp>
        <p:nvSpPr>
          <p:cNvPr id="4" name="Slide Number Placeholder 3">
            <a:extLst>
              <a:ext uri="{FF2B5EF4-FFF2-40B4-BE49-F238E27FC236}">
                <a16:creationId xmlns:a16="http://schemas.microsoft.com/office/drawing/2014/main" id="{D5C72DE8-8ED0-9D71-74A8-A825039A6157}"/>
              </a:ext>
            </a:extLst>
          </p:cNvPr>
          <p:cNvSpPr>
            <a:spLocks noGrp="1"/>
          </p:cNvSpPr>
          <p:nvPr>
            <p:ph type="sldNum" sz="quarter" idx="12"/>
          </p:nvPr>
        </p:nvSpPr>
        <p:spPr>
          <a:xfrm>
            <a:off x="838200" y="6356353"/>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DFEC7B-BA41-AE4F-A7EE-87A56D6A0A9F}"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7A3E1139-5853-5745-F529-0963FECBA6E8}"/>
              </a:ext>
              <a:ext uri="{C183D7F6-B498-43B3-948B-1728B52AA6E4}">
                <adec:decorative xmlns:adec="http://schemas.microsoft.com/office/drawing/2017/decorative" val="1"/>
              </a:ext>
            </a:extLst>
          </p:cNvPr>
          <p:cNvCxnSpPr/>
          <p:nvPr/>
        </p:nvCxnSpPr>
        <p:spPr>
          <a:xfrm>
            <a:off x="-167640" y="4289061"/>
            <a:ext cx="12527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A37377B-2F24-0C41-1127-435DA6FF466C}"/>
              </a:ext>
              <a:ext uri="{C183D7F6-B498-43B3-948B-1728B52AA6E4}">
                <adec:decorative xmlns:adec="http://schemas.microsoft.com/office/drawing/2017/decorative" val="1"/>
              </a:ext>
            </a:extLst>
          </p:cNvPr>
          <p:cNvCxnSpPr/>
          <p:nvPr/>
        </p:nvCxnSpPr>
        <p:spPr>
          <a:xfrm>
            <a:off x="-167640" y="5717010"/>
            <a:ext cx="12527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04C6433-55C4-E62B-7BD2-5DDF11269BBE}"/>
              </a:ext>
              <a:ext uri="{C183D7F6-B498-43B3-948B-1728B52AA6E4}">
                <adec:decorative xmlns:adec="http://schemas.microsoft.com/office/drawing/2017/decorative" val="1"/>
              </a:ext>
            </a:extLst>
          </p:cNvPr>
          <p:cNvSpPr/>
          <p:nvPr/>
        </p:nvSpPr>
        <p:spPr>
          <a:xfrm>
            <a:off x="222508" y="1032837"/>
            <a:ext cx="457200" cy="457200"/>
          </a:xfrm>
          <a:prstGeom prst="ellipse">
            <a:avLst/>
          </a:prstGeom>
          <a:solidFill>
            <a:srgbClr val="E4EEF8"/>
          </a:solidFill>
          <a:ln w="38100">
            <a:solidFill>
              <a:schemeClr val="accent1">
                <a:lumMod val="5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B17617A-3E5A-A463-80DE-DB816DE5A58B}"/>
              </a:ext>
              <a:ext uri="{C183D7F6-B498-43B3-948B-1728B52AA6E4}">
                <adec:decorative xmlns:adec="http://schemas.microsoft.com/office/drawing/2017/decorative" val="1"/>
              </a:ext>
            </a:extLst>
          </p:cNvPr>
          <p:cNvSpPr/>
          <p:nvPr/>
        </p:nvSpPr>
        <p:spPr>
          <a:xfrm>
            <a:off x="222508" y="1868210"/>
            <a:ext cx="457200" cy="457200"/>
          </a:xfrm>
          <a:prstGeom prst="ellipse">
            <a:avLst/>
          </a:prstGeom>
          <a:solidFill>
            <a:srgbClr val="E4EEF8"/>
          </a:solidFill>
          <a:ln w="38100">
            <a:solidFill>
              <a:schemeClr val="accent1">
                <a:lumMod val="5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B45C448-0C44-B49A-8510-5979BC135DD2}"/>
              </a:ext>
              <a:ext uri="{C183D7F6-B498-43B3-948B-1728B52AA6E4}">
                <adec:decorative xmlns:adec="http://schemas.microsoft.com/office/drawing/2017/decorative" val="1"/>
              </a:ext>
            </a:extLst>
          </p:cNvPr>
          <p:cNvSpPr/>
          <p:nvPr/>
        </p:nvSpPr>
        <p:spPr>
          <a:xfrm>
            <a:off x="222508" y="3453688"/>
            <a:ext cx="457200" cy="457200"/>
          </a:xfrm>
          <a:prstGeom prst="ellipse">
            <a:avLst/>
          </a:prstGeom>
          <a:solidFill>
            <a:srgbClr val="E4EEF8"/>
          </a:solidFill>
          <a:ln w="38100">
            <a:solidFill>
              <a:schemeClr val="accent1">
                <a:lumMod val="5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117DED94-47AB-16B9-FF43-0CDED5F2A2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9313" y="1140989"/>
            <a:ext cx="274320" cy="274320"/>
          </a:xfrm>
          <a:prstGeom prst="rect">
            <a:avLst/>
          </a:prstGeom>
        </p:spPr>
      </p:pic>
      <p:pic>
        <p:nvPicPr>
          <p:cNvPr id="14" name="Graphic 13">
            <a:extLst>
              <a:ext uri="{FF2B5EF4-FFF2-40B4-BE49-F238E27FC236}">
                <a16:creationId xmlns:a16="http://schemas.microsoft.com/office/drawing/2014/main" id="{BD78268B-1DBA-59F0-EC78-69D955AD115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9313" y="1959650"/>
            <a:ext cx="274320" cy="274320"/>
          </a:xfrm>
          <a:prstGeom prst="rect">
            <a:avLst/>
          </a:prstGeom>
        </p:spPr>
      </p:pic>
      <p:pic>
        <p:nvPicPr>
          <p:cNvPr id="16" name="Graphic 15">
            <a:extLst>
              <a:ext uri="{FF2B5EF4-FFF2-40B4-BE49-F238E27FC236}">
                <a16:creationId xmlns:a16="http://schemas.microsoft.com/office/drawing/2014/main" id="{3F1C33CE-9F9E-2DB2-2731-B3459BE0375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9313" y="3545128"/>
            <a:ext cx="274320" cy="274320"/>
          </a:xfrm>
          <a:prstGeom prst="rect">
            <a:avLst/>
          </a:prstGeom>
        </p:spPr>
      </p:pic>
    </p:spTree>
    <p:extLst>
      <p:ext uri="{BB962C8B-B14F-4D97-AF65-F5344CB8AC3E}">
        <p14:creationId xmlns:p14="http://schemas.microsoft.com/office/powerpoint/2010/main" val="387033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30AF6878-22B7-FA60-873E-1D4C620512A4}"/>
              </a:ext>
            </a:extLst>
          </p:cNvPr>
          <p:cNvSpPr>
            <a:spLocks noGrp="1"/>
          </p:cNvSpPr>
          <p:nvPr>
            <p:ph type="title"/>
          </p:nvPr>
        </p:nvSpPr>
        <p:spPr>
          <a:xfrm>
            <a:off x="841248" y="137160"/>
            <a:ext cx="10515600" cy="1325880"/>
          </a:xfrm>
        </p:spPr>
        <p:txBody>
          <a:bodyPr/>
          <a:lstStyle/>
          <a:p>
            <a:r>
              <a:rPr lang="en-US" dirty="0"/>
              <a:t>DER/DEA TCD Implementation WG Members</a:t>
            </a:r>
          </a:p>
        </p:txBody>
      </p:sp>
      <p:sp>
        <p:nvSpPr>
          <p:cNvPr id="7" name="Content Placeholder 1">
            <a:extLst>
              <a:ext uri="{FF2B5EF4-FFF2-40B4-BE49-F238E27FC236}">
                <a16:creationId xmlns:a16="http://schemas.microsoft.com/office/drawing/2014/main" id="{E9291EC7-10D8-64C0-0332-9608419AF0B0}"/>
              </a:ext>
            </a:extLst>
          </p:cNvPr>
          <p:cNvSpPr txBox="1">
            <a:spLocks/>
          </p:cNvSpPr>
          <p:nvPr/>
        </p:nvSpPr>
        <p:spPr>
          <a:xfrm>
            <a:off x="835152" y="588240"/>
            <a:ext cx="8753348" cy="1014131"/>
          </a:xfrm>
          <a:prstGeom prst="rect">
            <a:avLst/>
          </a:prstGeom>
        </p:spPr>
        <p:txBody>
          <a:bodyPr vert="horz" lIns="91440" tIns="45720" rIns="91440" bIns="45720" numCol="1" spcCol="274320" rtlCol="0" anchor="t">
            <a:normAutofit/>
          </a:bodyPr>
          <a:lstStyle>
            <a:lvl1pPr marL="228600" indent="-228600" algn="l" defTabSz="914400" rtl="0" eaLnBrk="1" latinLnBrk="0" hangingPunct="1">
              <a:lnSpc>
                <a:spcPct val="90000"/>
              </a:lnSpc>
              <a:spcBef>
                <a:spcPts val="1000"/>
              </a:spcBef>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cs typeface="Calibri"/>
              </a:rPr>
              <a:t>A </a:t>
            </a:r>
            <a:r>
              <a:rPr lang="en-US" sz="2400" b="1" i="1" dirty="0">
                <a:solidFill>
                  <a:srgbClr val="206AAB"/>
                </a:solidFill>
                <a:cs typeface="Calibri"/>
              </a:rPr>
              <a:t>huge</a:t>
            </a:r>
            <a:r>
              <a:rPr lang="en-US" sz="2400" dirty="0">
                <a:cs typeface="Calibri"/>
              </a:rPr>
              <a:t> thank you to our </a:t>
            </a:r>
            <a:r>
              <a:rPr lang="en-GB" sz="2400" dirty="0">
                <a:cs typeface="Calibri"/>
              </a:rPr>
              <a:t>WG members and additional collaborators for their time and input!</a:t>
            </a:r>
          </a:p>
        </p:txBody>
      </p:sp>
      <p:sp>
        <p:nvSpPr>
          <p:cNvPr id="9" name="TextBox 8">
            <a:extLst>
              <a:ext uri="{FF2B5EF4-FFF2-40B4-BE49-F238E27FC236}">
                <a16:creationId xmlns:a16="http://schemas.microsoft.com/office/drawing/2014/main" id="{EB4D4452-C0F4-602E-6B4E-2DEDEA962BA5}"/>
              </a:ext>
            </a:extLst>
          </p:cNvPr>
          <p:cNvSpPr txBox="1"/>
          <p:nvPr/>
        </p:nvSpPr>
        <p:spPr>
          <a:xfrm>
            <a:off x="980478" y="1356136"/>
            <a:ext cx="2981880" cy="523220"/>
          </a:xfrm>
          <a:prstGeom prst="rect">
            <a:avLst/>
          </a:prstGeom>
          <a:noFill/>
        </p:spPr>
        <p:txBody>
          <a:bodyPr wrap="square">
            <a:spAutoFit/>
          </a:bodyPr>
          <a:lstStyle/>
          <a:p>
            <a:pPr algn="ctr"/>
            <a:r>
              <a:rPr lang="en-US" sz="1400" b="1" i="1" dirty="0">
                <a:solidFill>
                  <a:srgbClr val="04355A"/>
                </a:solidFill>
              </a:rPr>
              <a:t>Strategic Priorities, Outcomes &amp; Loan Repayment</a:t>
            </a:r>
          </a:p>
        </p:txBody>
      </p:sp>
      <p:graphicFrame>
        <p:nvGraphicFramePr>
          <p:cNvPr id="5" name="Table 9">
            <a:extLst>
              <a:ext uri="{FF2B5EF4-FFF2-40B4-BE49-F238E27FC236}">
                <a16:creationId xmlns:a16="http://schemas.microsoft.com/office/drawing/2014/main" id="{A0D55EF5-29D9-8BDB-8007-2BE2416319ED}"/>
              </a:ext>
            </a:extLst>
          </p:cNvPr>
          <p:cNvGraphicFramePr>
            <a:graphicFrameLocks noGrp="1"/>
          </p:cNvGraphicFramePr>
          <p:nvPr>
            <p:extLst>
              <p:ext uri="{D42A27DB-BD31-4B8C-83A1-F6EECF244321}">
                <p14:modId xmlns:p14="http://schemas.microsoft.com/office/powerpoint/2010/main" val="1967352412"/>
              </p:ext>
            </p:extLst>
          </p:nvPr>
        </p:nvGraphicFramePr>
        <p:xfrm>
          <a:off x="835152" y="1876146"/>
          <a:ext cx="3272532" cy="3962400"/>
        </p:xfrm>
        <a:graphic>
          <a:graphicData uri="http://schemas.openxmlformats.org/drawingml/2006/table">
            <a:tbl>
              <a:tblPr firstRow="1" bandRow="1">
                <a:tableStyleId>{2D5ABB26-0587-4C30-8999-92F81FD0307C}</a:tableStyleId>
              </a:tblPr>
              <a:tblGrid>
                <a:gridCol w="3272532">
                  <a:extLst>
                    <a:ext uri="{9D8B030D-6E8A-4147-A177-3AD203B41FA5}">
                      <a16:colId xmlns:a16="http://schemas.microsoft.com/office/drawing/2014/main" val="4187985878"/>
                    </a:ext>
                  </a:extLst>
                </a:gridCol>
              </a:tblGrid>
              <a:tr h="303096">
                <a:tc>
                  <a:txBody>
                    <a:bodyPr/>
                    <a:lstStyle/>
                    <a:p>
                      <a:pPr algn="ctr"/>
                      <a:r>
                        <a:rPr lang="en-US" sz="1600" b="1" i="0" dirty="0">
                          <a:solidFill>
                            <a:schemeClr val="bg1"/>
                          </a:solidFill>
                        </a:rPr>
                        <a:t>Subgroup A</a:t>
                      </a:r>
                      <a:endParaRPr lang="en-US" sz="1600" b="0" i="0" dirty="0">
                        <a:solidFill>
                          <a:schemeClr val="bg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355A"/>
                    </a:solidFill>
                  </a:tcPr>
                </a:tc>
                <a:extLst>
                  <a:ext uri="{0D108BD9-81ED-4DB2-BD59-A6C34878D82A}">
                    <a16:rowId xmlns:a16="http://schemas.microsoft.com/office/drawing/2014/main" val="2881811443"/>
                  </a:ext>
                </a:extLst>
              </a:tr>
              <a:tr h="518160">
                <a:tc>
                  <a:txBody>
                    <a:bodyPr/>
                    <a:lstStyle/>
                    <a:p>
                      <a:pPr algn="ctr"/>
                      <a:r>
                        <a:rPr lang="en-US" sz="1400" b="1" i="0" dirty="0"/>
                        <a:t>Tessie October (Co-Chair &amp; Lead A)</a:t>
                      </a:r>
                    </a:p>
                    <a:p>
                      <a:pPr algn="ctr"/>
                      <a:r>
                        <a:rPr lang="en-US" sz="1400" i="1" dirty="0"/>
                        <a:t>Medical Officer, PTCIB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000294"/>
                  </a:ext>
                </a:extLst>
              </a:tr>
              <a:tr h="518160">
                <a:tc>
                  <a:txBody>
                    <a:bodyPr/>
                    <a:lstStyle/>
                    <a:p>
                      <a:pPr algn="ctr"/>
                      <a:r>
                        <a:rPr lang="en-US" sz="1400" b="1" dirty="0"/>
                        <a:t>Brett Miller</a:t>
                      </a:r>
                    </a:p>
                    <a:p>
                      <a:pPr lvl="0" algn="ctr">
                        <a:buNone/>
                      </a:pPr>
                      <a:r>
                        <a:rPr lang="en-US" sz="1400" i="1" dirty="0"/>
                        <a:t>Deputy Branch Chief, CDBB</a:t>
                      </a:r>
                      <a:endParaRPr lang="en-US"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565053"/>
                  </a:ext>
                </a:extLst>
              </a:tr>
              <a:tr h="518160">
                <a:tc>
                  <a:txBody>
                    <a:bodyPr/>
                    <a:lstStyle/>
                    <a:p>
                      <a:pPr algn="ctr"/>
                      <a:r>
                        <a:rPr lang="en-US" sz="1400" b="1" dirty="0"/>
                        <a:t>Chris Belter</a:t>
                      </a:r>
                    </a:p>
                    <a:p>
                      <a:pPr algn="ctr"/>
                      <a:r>
                        <a:rPr lang="en-US" sz="1400" i="1" dirty="0"/>
                        <a:t>Program Analyst, DER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264825"/>
                  </a:ext>
                </a:extLst>
              </a:tr>
              <a:tr h="518160">
                <a:tc>
                  <a:txBody>
                    <a:bodyPr/>
                    <a:lstStyle/>
                    <a:p>
                      <a:pPr algn="ctr"/>
                      <a:r>
                        <a:rPr lang="en-US" sz="1400" b="1" i="0" dirty="0"/>
                        <a:t>Katie Stein</a:t>
                      </a:r>
                      <a:endParaRPr lang="en-US" sz="1400" b="1" dirty="0"/>
                    </a:p>
                    <a:p>
                      <a:pPr algn="ctr"/>
                      <a:r>
                        <a:rPr lang="en-US" sz="1400" i="1" dirty="0"/>
                        <a:t>Program Officer, DBCAB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103854"/>
                  </a:ext>
                </a:extLst>
              </a:tr>
              <a:tr h="518160">
                <a:tc>
                  <a:txBody>
                    <a:bodyPr/>
                    <a:lstStyle/>
                    <a:p>
                      <a:pPr algn="ctr"/>
                      <a:r>
                        <a:rPr lang="en-US" sz="1400" b="1" i="0" dirty="0"/>
                        <a:t>Joe Bonner</a:t>
                      </a:r>
                    </a:p>
                    <a:p>
                      <a:pPr algn="ctr"/>
                      <a:r>
                        <a:rPr lang="en-US" sz="1400" b="0" i="1" dirty="0"/>
                        <a:t>HSA/Program Officer, NCMRR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0322484"/>
                  </a:ext>
                </a:extLst>
              </a:tr>
              <a:tr h="518160">
                <a:tc>
                  <a:txBody>
                    <a:bodyPr/>
                    <a:lstStyle/>
                    <a:p>
                      <a:pPr algn="ctr"/>
                      <a:r>
                        <a:rPr lang="en-US" sz="1400" b="1" i="0" dirty="0"/>
                        <a:t>Amanda Sztein</a:t>
                      </a:r>
                    </a:p>
                    <a:p>
                      <a:pPr algn="ctr"/>
                      <a:r>
                        <a:rPr lang="en-US" sz="1400" b="0" i="1" dirty="0"/>
                        <a:t>Program Analyst, DER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127531"/>
                  </a:ext>
                </a:extLst>
              </a:tr>
              <a:tr h="518160">
                <a:tc>
                  <a:txBody>
                    <a:bodyPr/>
                    <a:lstStyle/>
                    <a:p>
                      <a:pPr algn="ctr"/>
                      <a:r>
                        <a:rPr lang="en-US" sz="1400" b="1" i="0" dirty="0"/>
                        <a:t>Steven Kaufman</a:t>
                      </a:r>
                    </a:p>
                    <a:p>
                      <a:pPr algn="ctr"/>
                      <a:r>
                        <a:rPr lang="en-US" sz="1400" b="0" i="1" dirty="0"/>
                        <a:t>Medical Officer, CRB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3646976"/>
                  </a:ext>
                </a:extLst>
              </a:tr>
            </a:tbl>
          </a:graphicData>
        </a:graphic>
      </p:graphicFrame>
      <p:sp>
        <p:nvSpPr>
          <p:cNvPr id="10" name="TextBox 9">
            <a:extLst>
              <a:ext uri="{FF2B5EF4-FFF2-40B4-BE49-F238E27FC236}">
                <a16:creationId xmlns:a16="http://schemas.microsoft.com/office/drawing/2014/main" id="{7143BD5D-5963-90DD-96DA-AEE04112B8B9}"/>
              </a:ext>
            </a:extLst>
          </p:cNvPr>
          <p:cNvSpPr txBox="1"/>
          <p:nvPr/>
        </p:nvSpPr>
        <p:spPr>
          <a:xfrm>
            <a:off x="4589819" y="1489084"/>
            <a:ext cx="2981880" cy="307777"/>
          </a:xfrm>
          <a:prstGeom prst="rect">
            <a:avLst/>
          </a:prstGeom>
          <a:noFill/>
        </p:spPr>
        <p:txBody>
          <a:bodyPr wrap="square">
            <a:spAutoFit/>
          </a:bodyPr>
          <a:lstStyle/>
          <a:p>
            <a:pPr algn="ctr"/>
            <a:r>
              <a:rPr lang="en-US" sz="1400" b="1" i="1" dirty="0">
                <a:solidFill>
                  <a:srgbClr val="1E66A5"/>
                </a:solidFill>
              </a:rPr>
              <a:t>Community and Diversity</a:t>
            </a:r>
          </a:p>
        </p:txBody>
      </p:sp>
      <p:graphicFrame>
        <p:nvGraphicFramePr>
          <p:cNvPr id="6" name="Table 9">
            <a:extLst>
              <a:ext uri="{FF2B5EF4-FFF2-40B4-BE49-F238E27FC236}">
                <a16:creationId xmlns:a16="http://schemas.microsoft.com/office/drawing/2014/main" id="{61861C4B-1233-A088-2B97-15603579CE94}"/>
              </a:ext>
            </a:extLst>
          </p:cNvPr>
          <p:cNvGraphicFramePr>
            <a:graphicFrameLocks noGrp="1"/>
          </p:cNvGraphicFramePr>
          <p:nvPr>
            <p:extLst>
              <p:ext uri="{D42A27DB-BD31-4B8C-83A1-F6EECF244321}">
                <p14:modId xmlns:p14="http://schemas.microsoft.com/office/powerpoint/2010/main" val="2239236725"/>
              </p:ext>
            </p:extLst>
          </p:nvPr>
        </p:nvGraphicFramePr>
        <p:xfrm>
          <a:off x="4444493" y="1876146"/>
          <a:ext cx="3272532" cy="3768318"/>
        </p:xfrm>
        <a:graphic>
          <a:graphicData uri="http://schemas.openxmlformats.org/drawingml/2006/table">
            <a:tbl>
              <a:tblPr firstRow="1" bandRow="1">
                <a:tableStyleId>{2D5ABB26-0587-4C30-8999-92F81FD0307C}</a:tableStyleId>
              </a:tblPr>
              <a:tblGrid>
                <a:gridCol w="3272532">
                  <a:extLst>
                    <a:ext uri="{9D8B030D-6E8A-4147-A177-3AD203B41FA5}">
                      <a16:colId xmlns:a16="http://schemas.microsoft.com/office/drawing/2014/main" val="4187985878"/>
                    </a:ext>
                  </a:extLst>
                </a:gridCol>
              </a:tblGrid>
              <a:tr h="317874">
                <a:tc>
                  <a:txBody>
                    <a:bodyPr/>
                    <a:lstStyle/>
                    <a:p>
                      <a:pPr algn="ctr"/>
                      <a:r>
                        <a:rPr lang="en-US" sz="1600" b="1" i="0" dirty="0">
                          <a:solidFill>
                            <a:schemeClr val="bg1"/>
                          </a:solidFill>
                        </a:rPr>
                        <a:t>Subgroup B</a:t>
                      </a:r>
                      <a:endParaRPr lang="en-US" sz="1600" b="0" i="0" dirty="0">
                        <a:solidFill>
                          <a:schemeClr val="bg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66A5"/>
                    </a:solidFill>
                  </a:tcPr>
                </a:tc>
                <a:extLst>
                  <a:ext uri="{0D108BD9-81ED-4DB2-BD59-A6C34878D82A}">
                    <a16:rowId xmlns:a16="http://schemas.microsoft.com/office/drawing/2014/main" val="2881811443"/>
                  </a:ext>
                </a:extLst>
              </a:tr>
              <a:tr h="572173">
                <a:tc>
                  <a:txBody>
                    <a:bodyPr/>
                    <a:lstStyle/>
                    <a:p>
                      <a:pPr algn="ctr"/>
                      <a:r>
                        <a:rPr lang="en-US" sz="1400" b="1" dirty="0"/>
                        <a:t>Joe Gindhart (Co-Chair &amp; Lead B)</a:t>
                      </a:r>
                    </a:p>
                    <a:p>
                      <a:pPr algn="ctr"/>
                      <a:r>
                        <a:rPr lang="en-US" sz="1400" b="0" i="1" dirty="0"/>
                        <a:t>Deputy Director, DEA</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000294"/>
                  </a:ext>
                </a:extLst>
              </a:tr>
              <a:tr h="572173">
                <a:tc>
                  <a:txBody>
                    <a:bodyPr/>
                    <a:lstStyle/>
                    <a:p>
                      <a:pPr algn="ctr"/>
                      <a:r>
                        <a:rPr lang="en-US" sz="1400" b="1" i="0" dirty="0"/>
                        <a:t>Leigh Allen</a:t>
                      </a:r>
                    </a:p>
                    <a:p>
                      <a:pPr algn="ctr"/>
                      <a:r>
                        <a:rPr lang="en-US" sz="1400" b="0" i="1" dirty="0"/>
                        <a:t>Program Officer, CRB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0440441"/>
                  </a:ext>
                </a:extLst>
              </a:tr>
              <a:tr h="572173">
                <a:tc>
                  <a:txBody>
                    <a:bodyPr/>
                    <a:lstStyle/>
                    <a:p>
                      <a:pPr algn="ctr"/>
                      <a:r>
                        <a:rPr lang="en-US" sz="1400" b="1" dirty="0"/>
                        <a:t>Sujata Bardhan</a:t>
                      </a:r>
                    </a:p>
                    <a:p>
                      <a:pPr algn="ctr"/>
                      <a:r>
                        <a:rPr lang="en-US" sz="1400" i="1" dirty="0"/>
                        <a:t>Program Director, IDDB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565053"/>
                  </a:ext>
                </a:extLst>
              </a:tr>
              <a:tr h="572173">
                <a:tc>
                  <a:txBody>
                    <a:bodyPr/>
                    <a:lstStyle/>
                    <a:p>
                      <a:pPr lvl="0" algn="ctr">
                        <a:buNone/>
                      </a:pPr>
                      <a:r>
                        <a:rPr lang="en-US" sz="1400" b="1" i="0" u="none" strike="noStrike" noProof="0" dirty="0">
                          <a:latin typeface="+mn-lt"/>
                        </a:rPr>
                        <a:t>Parisa Parsafar</a:t>
                      </a:r>
                    </a:p>
                    <a:p>
                      <a:pPr lvl="0" algn="ctr">
                        <a:buNone/>
                      </a:pPr>
                      <a:r>
                        <a:rPr lang="en-US" sz="1400" b="0" i="1" u="none" strike="noStrike" noProof="0" dirty="0">
                          <a:latin typeface="+mn-lt"/>
                        </a:rPr>
                        <a:t>Program Officer, OHE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5877528"/>
                  </a:ext>
                </a:extLst>
              </a:tr>
              <a:tr h="572173">
                <a:tc>
                  <a:txBody>
                    <a:bodyPr/>
                    <a:lstStyle/>
                    <a:p>
                      <a:pPr lvl="0" algn="ctr">
                        <a:buNone/>
                      </a:pPr>
                      <a:r>
                        <a:rPr lang="en-US" sz="1400" b="1" i="0" u="none" strike="noStrike" noProof="0" dirty="0"/>
                        <a:t>Lesly Samedy-Bates</a:t>
                      </a:r>
                      <a:endParaRPr lang="en-US" sz="1400" b="0" i="0" u="none" strike="noStrike" noProof="0" dirty="0"/>
                    </a:p>
                    <a:p>
                      <a:pPr lvl="0" algn="ctr">
                        <a:buNone/>
                      </a:pPr>
                      <a:r>
                        <a:rPr lang="en-US" sz="1400" b="0" i="1" u="none" strike="noStrike" noProof="0" dirty="0"/>
                        <a:t>Program Officer, OPPTB</a:t>
                      </a:r>
                      <a:endParaRPr lang="en-US" sz="14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15520"/>
                  </a:ext>
                </a:extLst>
              </a:tr>
              <a:tr h="572173">
                <a:tc>
                  <a:txBody>
                    <a:bodyPr/>
                    <a:lstStyle/>
                    <a:p>
                      <a:pPr lvl="0" algn="ctr">
                        <a:buNone/>
                      </a:pPr>
                      <a:r>
                        <a:rPr lang="en-US" sz="1400" b="1" dirty="0"/>
                        <a:t>Monica Longo</a:t>
                      </a:r>
                    </a:p>
                    <a:p>
                      <a:pPr lvl="0" algn="ctr">
                        <a:buNone/>
                      </a:pPr>
                      <a:r>
                        <a:rPr lang="en-US" sz="1400" b="0" i="1" dirty="0"/>
                        <a:t>Medical Officer, PPB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9693116"/>
                  </a:ext>
                </a:extLst>
              </a:tr>
            </a:tbl>
          </a:graphicData>
        </a:graphic>
      </p:graphicFrame>
      <p:sp>
        <p:nvSpPr>
          <p:cNvPr id="15" name="TextBox 14">
            <a:extLst>
              <a:ext uri="{FF2B5EF4-FFF2-40B4-BE49-F238E27FC236}">
                <a16:creationId xmlns:a16="http://schemas.microsoft.com/office/drawing/2014/main" id="{1ABE48B2-EB03-82EC-7766-829185BE8785}"/>
              </a:ext>
            </a:extLst>
          </p:cNvPr>
          <p:cNvSpPr txBox="1"/>
          <p:nvPr/>
        </p:nvSpPr>
        <p:spPr>
          <a:xfrm>
            <a:off x="8217000" y="1356136"/>
            <a:ext cx="2981880" cy="523220"/>
          </a:xfrm>
          <a:prstGeom prst="rect">
            <a:avLst/>
          </a:prstGeom>
          <a:noFill/>
        </p:spPr>
        <p:txBody>
          <a:bodyPr wrap="square">
            <a:spAutoFit/>
          </a:bodyPr>
          <a:lstStyle/>
          <a:p>
            <a:pPr algn="ctr"/>
            <a:r>
              <a:rPr lang="en-US" sz="1400" b="1" i="1" dirty="0">
                <a:solidFill>
                  <a:srgbClr val="3E6776"/>
                </a:solidFill>
              </a:rPr>
              <a:t>Institutional Training &amp; Career Development (T32 and K12)</a:t>
            </a:r>
          </a:p>
        </p:txBody>
      </p:sp>
      <p:graphicFrame>
        <p:nvGraphicFramePr>
          <p:cNvPr id="3" name="Table 9">
            <a:extLst>
              <a:ext uri="{FF2B5EF4-FFF2-40B4-BE49-F238E27FC236}">
                <a16:creationId xmlns:a16="http://schemas.microsoft.com/office/drawing/2014/main" id="{5A2C09B7-0750-8DC1-EE8D-1FECBA199328}"/>
              </a:ext>
            </a:extLst>
          </p:cNvPr>
          <p:cNvGraphicFramePr>
            <a:graphicFrameLocks noGrp="1"/>
          </p:cNvGraphicFramePr>
          <p:nvPr>
            <p:extLst>
              <p:ext uri="{D42A27DB-BD31-4B8C-83A1-F6EECF244321}">
                <p14:modId xmlns:p14="http://schemas.microsoft.com/office/powerpoint/2010/main" val="3296754115"/>
              </p:ext>
            </p:extLst>
          </p:nvPr>
        </p:nvGraphicFramePr>
        <p:xfrm>
          <a:off x="8071164" y="1874203"/>
          <a:ext cx="3273552" cy="3962400"/>
        </p:xfrm>
        <a:graphic>
          <a:graphicData uri="http://schemas.openxmlformats.org/drawingml/2006/table">
            <a:tbl>
              <a:tblPr firstRow="1" bandRow="1">
                <a:tableStyleId>{2D5ABB26-0587-4C30-8999-92F81FD0307C}</a:tableStyleId>
              </a:tblPr>
              <a:tblGrid>
                <a:gridCol w="3273552">
                  <a:extLst>
                    <a:ext uri="{9D8B030D-6E8A-4147-A177-3AD203B41FA5}">
                      <a16:colId xmlns:a16="http://schemas.microsoft.com/office/drawing/2014/main" val="4187985878"/>
                    </a:ext>
                  </a:extLst>
                </a:gridCol>
              </a:tblGrid>
              <a:tr h="283234">
                <a:tc>
                  <a:txBody>
                    <a:bodyPr/>
                    <a:lstStyle/>
                    <a:p>
                      <a:pPr algn="ctr"/>
                      <a:r>
                        <a:rPr lang="en-US" sz="1600" b="1" i="0" dirty="0">
                          <a:solidFill>
                            <a:schemeClr val="bg1"/>
                          </a:solidFill>
                        </a:rPr>
                        <a:t>Subgroup C</a:t>
                      </a:r>
                      <a:endParaRPr lang="en-US" sz="1600" b="0" i="0" dirty="0">
                        <a:solidFill>
                          <a:schemeClr val="bg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6776"/>
                    </a:solidFill>
                  </a:tcPr>
                </a:tc>
                <a:extLst>
                  <a:ext uri="{0D108BD9-81ED-4DB2-BD59-A6C34878D82A}">
                    <a16:rowId xmlns:a16="http://schemas.microsoft.com/office/drawing/2014/main" val="2881811443"/>
                  </a:ext>
                </a:extLst>
              </a:tr>
              <a:tr h="518160">
                <a:tc>
                  <a:txBody>
                    <a:bodyPr/>
                    <a:lstStyle/>
                    <a:p>
                      <a:pPr algn="ctr"/>
                      <a:r>
                        <a:rPr lang="en-US" sz="1400" b="1" i="0" dirty="0"/>
                        <a:t>Susan Taymans (Co-Chair &amp; Lead C)</a:t>
                      </a:r>
                    </a:p>
                    <a:p>
                      <a:pPr algn="ctr"/>
                      <a:r>
                        <a:rPr lang="en-US" sz="1400" b="0" i="1" dirty="0"/>
                        <a:t>Deputy Branch Chief, FIB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000294"/>
                  </a:ext>
                </a:extLst>
              </a:tr>
              <a:tr h="518160">
                <a:tc>
                  <a:txBody>
                    <a:bodyPr/>
                    <a:lstStyle/>
                    <a:p>
                      <a:pPr algn="ctr"/>
                      <a:r>
                        <a:rPr lang="en-US" sz="1400" b="1" dirty="0"/>
                        <a:t>Denise Russo</a:t>
                      </a:r>
                    </a:p>
                    <a:p>
                      <a:pPr algn="ctr"/>
                      <a:r>
                        <a:rPr lang="en-US" sz="1400" i="1" dirty="0"/>
                        <a:t>Deputy Branch Chief, MPIDB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565053"/>
                  </a:ext>
                </a:extLst>
              </a:tr>
              <a:tr h="518160">
                <a:tc>
                  <a:txBody>
                    <a:bodyPr/>
                    <a:lstStyle/>
                    <a:p>
                      <a:pPr algn="ctr"/>
                      <a:r>
                        <a:rPr lang="en-US" sz="1400" b="1" dirty="0"/>
                        <a:t>Tracy King</a:t>
                      </a:r>
                    </a:p>
                    <a:p>
                      <a:pPr algn="ctr"/>
                      <a:r>
                        <a:rPr lang="en-US" sz="1400" i="1" dirty="0"/>
                        <a:t>Medical Officer, CDBB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264825"/>
                  </a:ext>
                </a:extLst>
              </a:tr>
              <a:tr h="518160">
                <a:tc>
                  <a:txBody>
                    <a:bodyPr/>
                    <a:lstStyle/>
                    <a:p>
                      <a:pPr algn="ctr"/>
                      <a:r>
                        <a:rPr lang="en-US" sz="1400" b="1" dirty="0"/>
                        <a:t>Ronna Popkin</a:t>
                      </a:r>
                    </a:p>
                    <a:p>
                      <a:pPr algn="ctr"/>
                      <a:r>
                        <a:rPr lang="en-US" sz="1400" i="1" dirty="0"/>
                        <a:t>Program Director, PDB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103854"/>
                  </a:ext>
                </a:extLst>
              </a:tr>
              <a:tr h="518160">
                <a:tc>
                  <a:txBody>
                    <a:bodyPr/>
                    <a:lstStyle/>
                    <a:p>
                      <a:pPr algn="ctr"/>
                      <a:r>
                        <a:rPr lang="en-US" sz="1400" b="1" dirty="0"/>
                        <a:t>Guillermina Girardi</a:t>
                      </a:r>
                    </a:p>
                    <a:p>
                      <a:pPr algn="ctr"/>
                      <a:r>
                        <a:rPr lang="en-US" sz="1400" i="1" dirty="0"/>
                        <a:t>Health Scientist Program Officer, PPB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089266"/>
                  </a:ext>
                </a:extLst>
              </a:tr>
              <a:tr h="518160">
                <a:tc>
                  <a:txBody>
                    <a:bodyPr/>
                    <a:lstStyle/>
                    <a:p>
                      <a:pPr lvl="0" algn="ctr">
                        <a:buNone/>
                      </a:pPr>
                      <a:r>
                        <a:rPr lang="en-US" sz="1400" b="1" dirty="0">
                          <a:latin typeface="+mn-lt"/>
                        </a:rPr>
                        <a:t>Christiane Robbins</a:t>
                      </a:r>
                    </a:p>
                    <a:p>
                      <a:pPr lvl="0" algn="ctr">
                        <a:buNone/>
                      </a:pPr>
                      <a:r>
                        <a:rPr lang="en-US" sz="1400" i="1" dirty="0">
                          <a:latin typeface="+mn-lt"/>
                        </a:rPr>
                        <a:t>Scientific Review Officer, SRB</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666552"/>
                  </a:ext>
                </a:extLst>
              </a:tr>
              <a:tr h="518160">
                <a:tc>
                  <a:txBody>
                    <a:bodyPr/>
                    <a:lstStyle/>
                    <a:p>
                      <a:pPr algn="ctr"/>
                      <a:r>
                        <a:rPr lang="en-US" sz="1400" b="1" i="0" dirty="0"/>
                        <a:t>Dennis Twombly</a:t>
                      </a:r>
                    </a:p>
                    <a:p>
                      <a:pPr algn="ctr"/>
                      <a:r>
                        <a:rPr lang="en-US" sz="1400" b="0" i="1" dirty="0"/>
                        <a:t>Deputy Director, OEP</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949053"/>
                  </a:ext>
                </a:extLst>
              </a:tr>
            </a:tbl>
          </a:graphicData>
        </a:graphic>
      </p:graphicFrame>
      <p:pic>
        <p:nvPicPr>
          <p:cNvPr id="8" name="Picture 7">
            <a:extLst>
              <a:ext uri="{FF2B5EF4-FFF2-40B4-BE49-F238E27FC236}">
                <a16:creationId xmlns:a16="http://schemas.microsoft.com/office/drawing/2014/main" id="{47B24F77-5E9E-BC67-E5F9-58779B133B5D}"/>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00" b="97200" l="9800" r="90000">
                        <a14:foregroundMark x1="17400" y1="36800" x2="17400" y2="36800"/>
                        <a14:foregroundMark x1="29200" y1="84400" x2="29200" y2="84400"/>
                        <a14:foregroundMark x1="23400" y1="75200" x2="23400" y2="75200"/>
                        <a14:foregroundMark x1="26400" y1="49600" x2="26400" y2="49600"/>
                        <a14:foregroundMark x1="30400" y1="47600" x2="30400" y2="47600"/>
                        <a14:foregroundMark x1="76600" y1="46000" x2="18400" y2="26800"/>
                        <a14:foregroundMark x1="18400" y1="26800" x2="10400" y2="28800"/>
                        <a14:foregroundMark x1="84600" y1="34400" x2="9800" y2="26800"/>
                        <a14:foregroundMark x1="70600" y1="12400" x2="19600" y2="16800"/>
                        <a14:foregroundMark x1="45440" y1="11202" x2="35000" y2="13600"/>
                        <a14:foregroundMark x1="35000" y1="13600" x2="35000" y2="13600"/>
                        <a14:foregroundMark x1="61800" y1="6800" x2="34200" y2="12400"/>
                        <a14:foregroundMark x1="34200" y1="12400" x2="39009" y2="10920"/>
                        <a14:foregroundMark x1="16000" y1="44000" x2="16000" y2="44000"/>
                        <a14:foregroundMark x1="25400" y1="71200" x2="28600" y2="78400"/>
                        <a14:foregroundMark x1="32800" y1="66400" x2="57400" y2="70800"/>
                        <a14:foregroundMark x1="57400" y1="70800" x2="46600" y2="68000"/>
                        <a14:foregroundMark x1="46600" y1="68000" x2="58600" y2="70400"/>
                        <a14:foregroundMark x1="58600" y1="70400" x2="45000" y2="73600"/>
                        <a14:foregroundMark x1="45000" y1="73600" x2="56000" y2="83200"/>
                        <a14:foregroundMark x1="65800" y1="58800" x2="49000" y2="89600"/>
                        <a14:foregroundMark x1="49000" y1="89600" x2="31200" y2="88800"/>
                        <a14:foregroundMark x1="31200" y1="88800" x2="32200" y2="68400"/>
                        <a14:foregroundMark x1="67400" y1="64000" x2="56200" y2="90400"/>
                        <a14:foregroundMark x1="69000" y1="67600" x2="62400" y2="89200"/>
                        <a14:foregroundMark x1="64000" y1="49600" x2="25000" y2="47600"/>
                        <a14:foregroundMark x1="75600" y1="44800" x2="75200" y2="46400"/>
                        <a14:foregroundMark x1="34600" y1="8800" x2="34600" y2="8800"/>
                        <a14:foregroundMark x1="44600" y1="4000" x2="44600" y2="4000"/>
                        <a14:foregroundMark x1="45400" y1="4000" x2="45400" y2="4000"/>
                        <a14:foregroundMark x1="44800" y1="2800" x2="44800" y2="2800"/>
                        <a14:foregroundMark x1="45000" y1="1600" x2="45000" y2="1600"/>
                        <a14:foregroundMark x1="44800" y1="3200" x2="45400" y2="2800"/>
                        <a14:foregroundMark x1="19000" y1="27600" x2="15200" y2="51200"/>
                        <a14:foregroundMark x1="15200" y1="51200" x2="21800" y2="81200"/>
                        <a14:foregroundMark x1="21800" y1="81200" x2="33600" y2="90000"/>
                        <a14:foregroundMark x1="33600" y1="90000" x2="34600" y2="91600"/>
                        <a14:foregroundMark x1="20800" y1="32800" x2="15000" y2="40000"/>
                        <a14:foregroundMark x1="13400" y1="46000" x2="13400" y2="46000"/>
                        <a14:foregroundMark x1="29200" y1="90400" x2="29200" y2="90400"/>
                        <a14:foregroundMark x1="42600" y1="97200" x2="42600" y2="97200"/>
                        <a14:foregroundMark x1="70000" y1="78400" x2="70000" y2="78400"/>
                        <a14:foregroundMark x1="71400" y1="65200" x2="71400" y2="65200"/>
                        <a14:foregroundMark x1="74600" y1="62400" x2="73000" y2="60400"/>
                        <a14:foregroundMark x1="75200" y1="39600" x2="70200" y2="82800"/>
                        <a14:foregroundMark x1="70200" y1="82800" x2="60400" y2="96400"/>
                        <a14:foregroundMark x1="72800" y1="79200" x2="72800" y2="79200"/>
                        <a14:foregroundMark x1="73000" y1="68000" x2="73000" y2="68000"/>
                        <a14:foregroundMark x1="74000" y1="70000" x2="74000" y2="70000"/>
                        <a14:foregroundMark x1="73800" y1="71200" x2="73800" y2="71200"/>
                        <a14:foregroundMark x1="46000" y1="11200" x2="44800" y2="1200"/>
                        <a14:backgroundMark x1="23600" y1="6400" x2="10200" y2="10400"/>
                        <a14:backgroundMark x1="22800" y1="6400" x2="40600" y2="1200"/>
                        <a14:backgroundMark x1="77400" y1="8400" x2="66400" y2="1600"/>
                        <a14:backgroundMark x1="62800" y1="2400" x2="62800" y2="2400"/>
                        <a14:backgroundMark x1="53800" y1="800" x2="53800" y2="800"/>
                        <a14:backgroundMark x1="44972" y1="2550" x2="36400" y2="2800"/>
                        <a14:backgroundMark x1="63800" y1="2000" x2="45470" y2="2535"/>
                      </a14:backgroundRemoval>
                    </a14:imgEffect>
                  </a14:imgLayer>
                </a14:imgProps>
              </a:ext>
            </a:extLst>
          </a:blip>
          <a:srcRect t="-1" b="5534"/>
          <a:stretch/>
        </p:blipFill>
        <p:spPr>
          <a:xfrm>
            <a:off x="9499600" y="35211"/>
            <a:ext cx="2603500" cy="1229722"/>
          </a:xfrm>
          <a:prstGeom prst="rect">
            <a:avLst/>
          </a:prstGeom>
        </p:spPr>
      </p:pic>
      <p:sp>
        <p:nvSpPr>
          <p:cNvPr id="4" name="Slide Number Placeholder 3">
            <a:extLst>
              <a:ext uri="{FF2B5EF4-FFF2-40B4-BE49-F238E27FC236}">
                <a16:creationId xmlns:a16="http://schemas.microsoft.com/office/drawing/2014/main" id="{D5C72DE8-8ED0-9D71-74A8-A825039A6157}"/>
              </a:ext>
            </a:extLst>
          </p:cNvPr>
          <p:cNvSpPr>
            <a:spLocks noGrp="1"/>
          </p:cNvSpPr>
          <p:nvPr>
            <p:ph type="sldNum" sz="quarter" idx="12"/>
          </p:nvPr>
        </p:nvSpPr>
        <p:spPr>
          <a:xfrm>
            <a:off x="838200" y="6356353"/>
            <a:ext cx="3657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DFEC7B-BA41-AE4F-A7EE-87A56D6A0A9F}"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498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D63E-34C0-7E7B-7F7E-74788C141E8F}"/>
              </a:ext>
            </a:extLst>
          </p:cNvPr>
          <p:cNvSpPr>
            <a:spLocks noGrp="1"/>
          </p:cNvSpPr>
          <p:nvPr>
            <p:ph type="ctrTitle"/>
          </p:nvPr>
        </p:nvSpPr>
        <p:spPr/>
        <p:txBody>
          <a:bodyPr/>
          <a:lstStyle/>
          <a:p>
            <a:r>
              <a:rPr lang="en-US" dirty="0"/>
              <a:t>Implementation Working Group Progress</a:t>
            </a:r>
          </a:p>
        </p:txBody>
      </p:sp>
    </p:spTree>
    <p:extLst>
      <p:ext uri="{BB962C8B-B14F-4D97-AF65-F5344CB8AC3E}">
        <p14:creationId xmlns:p14="http://schemas.microsoft.com/office/powerpoint/2010/main" val="3666976173"/>
      </p:ext>
    </p:extLst>
  </p:cSld>
  <p:clrMapOvr>
    <a:masterClrMapping/>
  </p:clrMapOvr>
</p:sld>
</file>

<file path=ppt/theme/theme1.xml><?xml version="1.0" encoding="utf-8"?>
<a:theme xmlns:a="http://schemas.openxmlformats.org/drawingml/2006/main" name="NICHD_Model Organism Project SLSG">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ctr">
          <a:defRPr sz="2000" dirty="0" smtClean="0"/>
        </a:defPPr>
      </a:lstStyle>
    </a:txDef>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8cdfe7c-02b2-420b-86b1-7c25cf74edde">
      <UserInfo>
        <DisplayName>Sztein, Amanda (NIH/NICHD) [E]</DisplayName>
        <AccountId>16</AccountId>
        <AccountType/>
      </UserInfo>
      <UserInfo>
        <DisplayName>SharingLinks.2af441aa-d544-4c2f-943c-c2784587e5c5.Flexible.aa2ed552-aac4-4e71-810a-4dfe5634ee5f</DisplayName>
        <AccountId>46</AccountId>
        <AccountType/>
      </UserInfo>
      <UserInfo>
        <DisplayName>Taymans, Susan (NIH/NICHD) [E]</DisplayName>
        <AccountId>19</AccountId>
        <AccountType/>
      </UserInfo>
      <UserInfo>
        <DisplayName>SharingLinks.21f46f71-b3d3-407a-9a66-f10c7b7d74f3.Flexible.afe05ef7-99ca-4543-a568-2fcfbdeb04e3</DisplayName>
        <AccountId>52</AccountId>
        <AccountType/>
      </UserInfo>
      <UserInfo>
        <DisplayName>Gindhart, Joe (NIH/NICHD) [E]</DisplayName>
        <AccountId>32</AccountId>
        <AccountType/>
      </UserInfo>
      <UserInfo>
        <DisplayName>October, Tessie (NIH/NICHD) [E]</DisplayName>
        <AccountId>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E489279D777F4181450AADBF2F0119" ma:contentTypeVersion="10" ma:contentTypeDescription="Create a new document." ma:contentTypeScope="" ma:versionID="0067a81a7ce8bb5882bc370c0562f3ef">
  <xsd:schema xmlns:xsd="http://www.w3.org/2001/XMLSchema" xmlns:xs="http://www.w3.org/2001/XMLSchema" xmlns:p="http://schemas.microsoft.com/office/2006/metadata/properties" xmlns:ns2="ed6222bc-b5d7-43be-b9a0-6e9231e1adb0" xmlns:ns3="98cdfe7c-02b2-420b-86b1-7c25cf74edde" targetNamespace="http://schemas.microsoft.com/office/2006/metadata/properties" ma:root="true" ma:fieldsID="d2f050c75bc79b002d556a653bd036e9" ns2:_="" ns3:_="">
    <xsd:import namespace="ed6222bc-b5d7-43be-b9a0-6e9231e1adb0"/>
    <xsd:import namespace="98cdfe7c-02b2-420b-86b1-7c25cf74ed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222bc-b5d7-43be-b9a0-6e9231e1ad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cdfe7c-02b2-420b-86b1-7c25cf74ed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1627F-9661-4D68-9B6B-7D9C8749273A}">
  <ds:schemaRefs>
    <ds:schemaRef ds:uri="http://purl.org/dc/dcmitype/"/>
    <ds:schemaRef ds:uri="http://www.w3.org/XML/1998/namespace"/>
    <ds:schemaRef ds:uri="http://schemas.microsoft.com/office/2006/metadata/properties"/>
    <ds:schemaRef ds:uri="98cdfe7c-02b2-420b-86b1-7c25cf74edde"/>
    <ds:schemaRef ds:uri="http://schemas.microsoft.com/office/2006/documentManagement/types"/>
    <ds:schemaRef ds:uri="ed6222bc-b5d7-43be-b9a0-6e9231e1adb0"/>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9F19C56F-1764-4E45-A16A-7507D3623682}">
  <ds:schemaRefs>
    <ds:schemaRef ds:uri="http://schemas.microsoft.com/sharepoint/v3/contenttype/forms"/>
  </ds:schemaRefs>
</ds:datastoreItem>
</file>

<file path=customXml/itemProps3.xml><?xml version="1.0" encoding="utf-8"?>
<ds:datastoreItem xmlns:ds="http://schemas.openxmlformats.org/officeDocument/2006/customXml" ds:itemID="{B9275D91-986C-4395-91F6-66C73589A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222bc-b5d7-43be-b9a0-6e9231e1adb0"/>
    <ds:schemaRef ds:uri="98cdfe7c-02b2-420b-86b1-7c25cf74ed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194</TotalTime>
  <Words>1333</Words>
  <Application>Microsoft Office PowerPoint</Application>
  <PresentationFormat>Widescreen</PresentationFormat>
  <Paragraphs>195</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Helvetica Neue</vt:lpstr>
      <vt:lpstr>Wingdings</vt:lpstr>
      <vt:lpstr>NICHD_Model Organism Project SLSG</vt:lpstr>
      <vt:lpstr>NICHD Training and Career Development Implementation Working Group:  Progress Update</vt:lpstr>
      <vt:lpstr>Outline</vt:lpstr>
      <vt:lpstr>Background Information</vt:lpstr>
      <vt:lpstr>Extramural Training and Career Development Working Group Background</vt:lpstr>
      <vt:lpstr>Summary of Recommendations</vt:lpstr>
      <vt:lpstr>Implementation Working Group</vt:lpstr>
      <vt:lpstr>Current State</vt:lpstr>
      <vt:lpstr>DER/DEA TCD Implementation WG Members</vt:lpstr>
      <vt:lpstr>Implementation Working Group Progress</vt:lpstr>
      <vt:lpstr>Subgroup A Breakdown: Strategic Priorities, Outcomes, and Loan Repayment </vt:lpstr>
      <vt:lpstr>Subgroup B Breakdown: Community and Diversity</vt:lpstr>
      <vt:lpstr>Subgroup C Breakdown: Institutional Training and Career Development Programs (T32 and K12)</vt:lpstr>
      <vt:lpstr>Request for Information (RFI) Results</vt:lpstr>
      <vt:lpstr>RFI Summary Statistics: Demographics</vt:lpstr>
      <vt:lpstr>RFI Summary Statistics: Recommendations Referenced</vt:lpstr>
      <vt:lpstr>RFI: Key Themes</vt:lpstr>
      <vt:lpstr>Any 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DER/DEA Implementation Working Group Council Presentation</dc:title>
  <dc:subject>Kickoff presentation summarizing overview, charge, and activities for newly formed DER/DEA Implementation WG.</dc:subject>
  <dc:creator>HHS;NIH;NICHD</dc:creator>
  <cp:lastModifiedBy>De Castro, Vicki (NIH/NICHD) [C]</cp:lastModifiedBy>
  <cp:revision>8</cp:revision>
  <dcterms:created xsi:type="dcterms:W3CDTF">2023-05-24T14:15:15Z</dcterms:created>
  <dcterms:modified xsi:type="dcterms:W3CDTF">2024-05-23T20:01:22Z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0x010100D6E489279D777F4181450AADBF2F0119</vt:lpwstr>
  </property>
  <property fmtid="{D5CDD505-2E9C-101B-9397-08002B2CF9AE}" pid="3" name="Order">
    <vt:r8>5500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SharedWithUsers">
    <vt:lpwstr>16;#Cruz, Theresa (NIH/NICHD) [E];#46;#Clark, Rebecca (NIH/NICHD) [E];#19;#Popkin, Ronna (NIH/NICHD) [E];#52;#Seaquist, Mai (NIH/NICHD) [C]</vt:lpwstr>
  </property>
</Properties>
</file>